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2" r:id="rId1"/>
    <p:sldMasterId id="2147483744" r:id="rId2"/>
  </p:sldMasterIdLst>
  <p:notesMasterIdLst>
    <p:notesMasterId r:id="rId38"/>
  </p:notesMasterIdLst>
  <p:handoutMasterIdLst>
    <p:handoutMasterId r:id="rId39"/>
  </p:handoutMasterIdLst>
  <p:sldIdLst>
    <p:sldId id="269" r:id="rId3"/>
    <p:sldId id="295" r:id="rId4"/>
    <p:sldId id="294" r:id="rId5"/>
    <p:sldId id="277" r:id="rId6"/>
    <p:sldId id="311" r:id="rId7"/>
    <p:sldId id="312" r:id="rId8"/>
    <p:sldId id="296" r:id="rId9"/>
    <p:sldId id="297" r:id="rId10"/>
    <p:sldId id="298" r:id="rId11"/>
    <p:sldId id="299" r:id="rId12"/>
    <p:sldId id="300" r:id="rId13"/>
    <p:sldId id="301" r:id="rId14"/>
    <p:sldId id="302" r:id="rId15"/>
    <p:sldId id="303" r:id="rId16"/>
    <p:sldId id="304" r:id="rId17"/>
    <p:sldId id="305" r:id="rId18"/>
    <p:sldId id="307" r:id="rId19"/>
    <p:sldId id="284" r:id="rId20"/>
    <p:sldId id="306" r:id="rId21"/>
    <p:sldId id="310" r:id="rId22"/>
    <p:sldId id="325" r:id="rId23"/>
    <p:sldId id="319" r:id="rId24"/>
    <p:sldId id="320" r:id="rId25"/>
    <p:sldId id="321" r:id="rId26"/>
    <p:sldId id="322" r:id="rId27"/>
    <p:sldId id="323" r:id="rId28"/>
    <p:sldId id="324" r:id="rId29"/>
    <p:sldId id="282" r:id="rId30"/>
    <p:sldId id="313" r:id="rId31"/>
    <p:sldId id="314" r:id="rId32"/>
    <p:sldId id="315" r:id="rId33"/>
    <p:sldId id="316" r:id="rId34"/>
    <p:sldId id="317" r:id="rId35"/>
    <p:sldId id="318" r:id="rId36"/>
    <p:sldId id="309" r:id="rId3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99CC"/>
    <a:srgbClr val="F70000"/>
    <a:srgbClr val="010093"/>
    <a:srgbClr val="0000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4A1F203-D259-FA2D-9C5C-39428FF4C600}" v="1164" dt="2021-11-15T00:50:37.24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44" autoAdjust="0"/>
    <p:restoredTop sz="94343" autoAdjust="0"/>
  </p:normalViewPr>
  <p:slideViewPr>
    <p:cSldViewPr snapToGrid="0" snapToObjects="1">
      <p:cViewPr varScale="1">
        <p:scale>
          <a:sx n="69" d="100"/>
          <a:sy n="69" d="100"/>
        </p:scale>
        <p:origin x="714" y="66"/>
      </p:cViewPr>
      <p:guideLst>
        <p:guide orient="horz" pos="2160"/>
        <p:guide pos="3840"/>
      </p:guideLst>
    </p:cSldViewPr>
  </p:slideViewPr>
  <p:notesTextViewPr>
    <p:cViewPr>
      <p:scale>
        <a:sx n="1" d="1"/>
        <a:sy n="1" d="1"/>
      </p:scale>
      <p:origin x="0" y="0"/>
    </p:cViewPr>
  </p:notesTextViewPr>
  <p:sorterViewPr>
    <p:cViewPr>
      <p:scale>
        <a:sx n="100" d="100"/>
        <a:sy n="100" d="100"/>
      </p:scale>
      <p:origin x="0" y="-1032"/>
    </p:cViewPr>
  </p:sorterViewPr>
  <p:notesViewPr>
    <p:cSldViewPr snapToGrid="0" snapToObjects="1">
      <p:cViewPr varScale="1">
        <p:scale>
          <a:sx n="124" d="100"/>
          <a:sy n="124" d="100"/>
        </p:scale>
        <p:origin x="-4936" y="-120"/>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7840" cy="466434"/>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970938" y="1"/>
            <a:ext cx="3037840" cy="466434"/>
          </a:xfrm>
          <a:prstGeom prst="rect">
            <a:avLst/>
          </a:prstGeom>
        </p:spPr>
        <p:txBody>
          <a:bodyPr vert="horz" lIns="91440" tIns="45720" rIns="91440" bIns="45720" rtlCol="0"/>
          <a:lstStyle>
            <a:lvl1pPr algn="r">
              <a:defRPr sz="1200"/>
            </a:lvl1pPr>
          </a:lstStyle>
          <a:p>
            <a:fld id="{838B7D73-ED12-491D-8F1B-86911622CDAE}" type="datetimeFigureOut">
              <a:rPr lang="en-AU" smtClean="0"/>
              <a:t>16/02/2022</a:t>
            </a:fld>
            <a:endParaRPr lang="en-AU"/>
          </a:p>
        </p:txBody>
      </p:sp>
      <p:sp>
        <p:nvSpPr>
          <p:cNvPr id="4" name="Footer Placeholder 3"/>
          <p:cNvSpPr>
            <a:spLocks noGrp="1"/>
          </p:cNvSpPr>
          <p:nvPr>
            <p:ph type="ftr" sz="quarter" idx="2"/>
          </p:nvPr>
        </p:nvSpPr>
        <p:spPr>
          <a:xfrm>
            <a:off x="1" y="8829967"/>
            <a:ext cx="3037840" cy="466434"/>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970938" y="8829967"/>
            <a:ext cx="3037840" cy="466434"/>
          </a:xfrm>
          <a:prstGeom prst="rect">
            <a:avLst/>
          </a:prstGeom>
        </p:spPr>
        <p:txBody>
          <a:bodyPr vert="horz" lIns="91440" tIns="45720" rIns="91440" bIns="45720" rtlCol="0" anchor="b"/>
          <a:lstStyle>
            <a:lvl1pPr algn="r">
              <a:defRPr sz="1200"/>
            </a:lvl1pPr>
          </a:lstStyle>
          <a:p>
            <a:fld id="{7269F9EC-761D-416D-9D6E-2A49635CC72E}" type="slidenum">
              <a:rPr lang="en-AU" smtClean="0"/>
              <a:t>‹#›</a:t>
            </a:fld>
            <a:endParaRPr lang="en-AU"/>
          </a:p>
        </p:txBody>
      </p:sp>
    </p:spTree>
    <p:extLst>
      <p:ext uri="{BB962C8B-B14F-4D97-AF65-F5344CB8AC3E}">
        <p14:creationId xmlns:p14="http://schemas.microsoft.com/office/powerpoint/2010/main" val="32179264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784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91440" tIns="45720" rIns="91440" bIns="45720" rtlCol="0"/>
          <a:lstStyle>
            <a:lvl1pPr algn="r">
              <a:defRPr sz="1200"/>
            </a:lvl1pPr>
          </a:lstStyle>
          <a:p>
            <a:fld id="{EE13A63B-6D84-A34E-91A4-7DC12D15A201}" type="datetimeFigureOut">
              <a:rPr lang="en-US" smtClean="0"/>
              <a:t>2/16/2022</a:t>
            </a:fld>
            <a:endParaRPr lang="en-US"/>
          </a:p>
        </p:txBody>
      </p:sp>
      <p:sp>
        <p:nvSpPr>
          <p:cNvPr id="4" name="Slide Image Placeholder 3"/>
          <p:cNvSpPr>
            <a:spLocks noGrp="1" noRot="1" noChangeAspect="1"/>
          </p:cNvSpPr>
          <p:nvPr>
            <p:ph type="sldImg" idx="2"/>
          </p:nvPr>
        </p:nvSpPr>
        <p:spPr>
          <a:xfrm>
            <a:off x="715963" y="1162050"/>
            <a:ext cx="5578475" cy="31384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040" y="4473893"/>
            <a:ext cx="5608320" cy="366045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967"/>
            <a:ext cx="3037840" cy="46643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4"/>
          </a:xfrm>
          <a:prstGeom prst="rect">
            <a:avLst/>
          </a:prstGeom>
        </p:spPr>
        <p:txBody>
          <a:bodyPr vert="horz" lIns="91440" tIns="45720" rIns="91440" bIns="45720" rtlCol="0" anchor="b"/>
          <a:lstStyle>
            <a:lvl1pPr algn="r">
              <a:defRPr sz="1200"/>
            </a:lvl1pPr>
          </a:lstStyle>
          <a:p>
            <a:fld id="{6425000E-4728-6E47-820F-7DBF329F0CB5}" type="slidenum">
              <a:rPr lang="en-US" smtClean="0"/>
              <a:t>‹#›</a:t>
            </a:fld>
            <a:endParaRPr lang="en-US"/>
          </a:p>
        </p:txBody>
      </p:sp>
    </p:spTree>
    <p:extLst>
      <p:ext uri="{BB962C8B-B14F-4D97-AF65-F5344CB8AC3E}">
        <p14:creationId xmlns:p14="http://schemas.microsoft.com/office/powerpoint/2010/main" val="4836701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6425000E-4728-6E47-820F-7DBF329F0CB5}" type="slidenum">
              <a:rPr lang="en-US" smtClean="0"/>
              <a:t>1</a:t>
            </a:fld>
            <a:endParaRPr lang="en-US"/>
          </a:p>
        </p:txBody>
      </p:sp>
    </p:spTree>
    <p:extLst>
      <p:ext uri="{BB962C8B-B14F-4D97-AF65-F5344CB8AC3E}">
        <p14:creationId xmlns:p14="http://schemas.microsoft.com/office/powerpoint/2010/main" val="22154168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22530" name="Rectangle 2"/>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r>
              <a:rPr lang="en-US" sz="1800" dirty="0">
                <a:latin typeface="Lucida Grande" charset="0"/>
                <a:ea typeface="Lucida Grande" charset="0"/>
                <a:cs typeface="Lucida Grande" charset="0"/>
                <a:sym typeface="Lucida Grande" charset="0"/>
              </a:rPr>
              <a:t>Talk to people</a:t>
            </a:r>
          </a:p>
          <a:p>
            <a:r>
              <a:rPr lang="en-US" sz="1800" dirty="0">
                <a:latin typeface="Lucida Grande" charset="0"/>
                <a:ea typeface="Lucida Grande" charset="0"/>
                <a:cs typeface="Lucida Grande" charset="0"/>
                <a:sym typeface="Lucida Grande" charset="0"/>
              </a:rPr>
              <a:t>Keep and eye on your friends</a:t>
            </a:r>
          </a:p>
          <a:p>
            <a:r>
              <a:rPr lang="en-US" sz="1800" dirty="0">
                <a:latin typeface="Lucida Grande" charset="0"/>
                <a:ea typeface="Lucida Grande" charset="0"/>
                <a:cs typeface="Lucida Grande" charset="0"/>
                <a:sym typeface="Lucida Grande" charset="0"/>
              </a:rPr>
              <a:t>Changed relationships with staff</a:t>
            </a:r>
          </a:p>
        </p:txBody>
      </p:sp>
    </p:spTree>
    <p:extLst>
      <p:ext uri="{BB962C8B-B14F-4D97-AF65-F5344CB8AC3E}">
        <p14:creationId xmlns:p14="http://schemas.microsoft.com/office/powerpoint/2010/main" val="5532522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24578" name="Rectangle 2"/>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r>
              <a:rPr lang="en-US" sz="1800" dirty="0">
                <a:latin typeface="Lucida Grande" charset="0"/>
                <a:ea typeface="Lucida Grande" charset="0"/>
                <a:cs typeface="Lucida Grande" charset="0"/>
                <a:sym typeface="Lucida Grande" charset="0"/>
              </a:rPr>
              <a:t>Students are still part of the family; they have responsibilities.</a:t>
            </a:r>
          </a:p>
          <a:p>
            <a:r>
              <a:rPr lang="en-US" sz="1800" dirty="0">
                <a:latin typeface="Lucida Grande" charset="0"/>
                <a:ea typeface="Lucida Grande" charset="0"/>
                <a:cs typeface="Lucida Grande" charset="0"/>
                <a:sym typeface="Lucida Grande" charset="0"/>
              </a:rPr>
              <a:t>Showing interest</a:t>
            </a:r>
          </a:p>
          <a:p>
            <a:r>
              <a:rPr lang="en-US" sz="1800" dirty="0">
                <a:latin typeface="Lucida Grande" charset="0"/>
                <a:ea typeface="Lucida Grande" charset="0"/>
                <a:cs typeface="Lucida Grande" charset="0"/>
                <a:sym typeface="Lucida Grande" charset="0"/>
              </a:rPr>
              <a:t>Ask the right questions</a:t>
            </a:r>
          </a:p>
          <a:p>
            <a:endParaRPr lang="en-US" sz="1800" dirty="0">
              <a:latin typeface="Lucida Grande" charset="0"/>
              <a:ea typeface="Lucida Grande" charset="0"/>
              <a:cs typeface="Lucida Grande" charset="0"/>
              <a:sym typeface="Lucida Grande" charset="0"/>
            </a:endParaRPr>
          </a:p>
        </p:txBody>
      </p:sp>
    </p:spTree>
    <p:extLst>
      <p:ext uri="{BB962C8B-B14F-4D97-AF65-F5344CB8AC3E}">
        <p14:creationId xmlns:p14="http://schemas.microsoft.com/office/powerpoint/2010/main" val="27047364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2/16/2022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6552509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2/16/2022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857964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2/16/2022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7918444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GB"/>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7181F020-7E45-454C-B73E-A1D8D0BC99C0}" type="datetimeFigureOut">
              <a:rPr lang="en-US" smtClean="0"/>
              <a:t>2/16/2022</a:t>
            </a:fld>
            <a:endParaRPr lang="en-US"/>
          </a:p>
        </p:txBody>
      </p:sp>
      <p:sp>
        <p:nvSpPr>
          <p:cNvPr id="5" name="Footer Placeholder 4"/>
          <p:cNvSpPr>
            <a:spLocks noGrp="1"/>
          </p:cNvSpPr>
          <p:nvPr>
            <p:ph type="ftr" sz="quarter" idx="11"/>
          </p:nvPr>
        </p:nvSpPr>
        <p:spPr>
          <a:xfrm>
            <a:off x="3962399" y="5870575"/>
            <a:ext cx="4893958" cy="377825"/>
          </a:xfrm>
        </p:spPr>
        <p:txBody>
          <a:bodyPr/>
          <a:lstStyle/>
          <a:p>
            <a:endParaRPr lang="en-US"/>
          </a:p>
        </p:txBody>
      </p:sp>
      <p:sp>
        <p:nvSpPr>
          <p:cNvPr id="6" name="Slide Number Placeholder 5"/>
          <p:cNvSpPr>
            <a:spLocks noGrp="1"/>
          </p:cNvSpPr>
          <p:nvPr>
            <p:ph type="sldNum" sz="quarter" idx="12"/>
          </p:nvPr>
        </p:nvSpPr>
        <p:spPr>
          <a:xfrm>
            <a:off x="10608958" y="5870575"/>
            <a:ext cx="551167" cy="377825"/>
          </a:xfrm>
        </p:spPr>
        <p:txBody>
          <a:bodyPr/>
          <a:lstStyle/>
          <a:p>
            <a:fld id="{6FAE89FD-8F0B-E94F-A275-B06ACA0A9122}" type="slidenum">
              <a:rPr lang="en-US" smtClean="0"/>
              <a:t>‹#›</a:t>
            </a:fld>
            <a:endParaRPr lang="en-US"/>
          </a:p>
        </p:txBody>
      </p:sp>
    </p:spTree>
    <p:extLst>
      <p:ext uri="{BB962C8B-B14F-4D97-AF65-F5344CB8AC3E}">
        <p14:creationId xmlns:p14="http://schemas.microsoft.com/office/powerpoint/2010/main" val="79591685"/>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7181F020-7E45-454C-B73E-A1D8D0BC99C0}" type="datetimeFigureOut">
              <a:rPr lang="en-US" smtClean="0"/>
              <a:t>2/16/2022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AE89FD-8F0B-E94F-A275-B06ACA0A9122}" type="slidenum">
              <a:rPr lang="en-US" smtClean="0"/>
              <a:t>‹#›</a:t>
            </a:fld>
            <a:endParaRPr lang="en-US"/>
          </a:p>
        </p:txBody>
      </p:sp>
    </p:spTree>
    <p:extLst>
      <p:ext uri="{BB962C8B-B14F-4D97-AF65-F5344CB8AC3E}">
        <p14:creationId xmlns:p14="http://schemas.microsoft.com/office/powerpoint/2010/main" val="30296915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GB"/>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7181F020-7E45-454C-B73E-A1D8D0BC99C0}" type="datetimeFigureOut">
              <a:rPr lang="en-US" smtClean="0"/>
              <a:t>2/16/2022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AE89FD-8F0B-E94F-A275-B06ACA0A9122}" type="slidenum">
              <a:rPr lang="en-US" smtClean="0"/>
              <a:t>‹#›</a:t>
            </a:fld>
            <a:endParaRPr lang="en-US"/>
          </a:p>
        </p:txBody>
      </p:sp>
    </p:spTree>
    <p:extLst>
      <p:ext uri="{BB962C8B-B14F-4D97-AF65-F5344CB8AC3E}">
        <p14:creationId xmlns:p14="http://schemas.microsoft.com/office/powerpoint/2010/main" val="6108132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7181F020-7E45-454C-B73E-A1D8D0BC99C0}" type="datetimeFigureOut">
              <a:rPr lang="en-US" smtClean="0"/>
              <a:t>2/16/2022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AE89FD-8F0B-E94F-A275-B06ACA0A9122}" type="slidenum">
              <a:rPr lang="en-US" smtClean="0"/>
              <a:t>‹#›</a:t>
            </a:fld>
            <a:endParaRPr lang="en-US"/>
          </a:p>
        </p:txBody>
      </p:sp>
    </p:spTree>
    <p:extLst>
      <p:ext uri="{BB962C8B-B14F-4D97-AF65-F5344CB8AC3E}">
        <p14:creationId xmlns:p14="http://schemas.microsoft.com/office/powerpoint/2010/main" val="37397720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7181F020-7E45-454C-B73E-A1D8D0BC99C0}" type="datetimeFigureOut">
              <a:rPr lang="en-US" smtClean="0"/>
              <a:t>2/16/2022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FAE89FD-8F0B-E94F-A275-B06ACA0A9122}" type="slidenum">
              <a:rPr lang="en-US" smtClean="0"/>
              <a:t>‹#›</a:t>
            </a:fld>
            <a:endParaRPr lang="en-US"/>
          </a:p>
        </p:txBody>
      </p:sp>
    </p:spTree>
    <p:extLst>
      <p:ext uri="{BB962C8B-B14F-4D97-AF65-F5344CB8AC3E}">
        <p14:creationId xmlns:p14="http://schemas.microsoft.com/office/powerpoint/2010/main" val="33972170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7181F020-7E45-454C-B73E-A1D8D0BC99C0}" type="datetimeFigureOut">
              <a:rPr lang="en-US" smtClean="0"/>
              <a:t>2/16/2022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FAE89FD-8F0B-E94F-A275-B06ACA0A9122}" type="slidenum">
              <a:rPr lang="en-US" smtClean="0"/>
              <a:t>‹#›</a:t>
            </a:fld>
            <a:endParaRPr lang="en-US"/>
          </a:p>
        </p:txBody>
      </p:sp>
    </p:spTree>
    <p:extLst>
      <p:ext uri="{BB962C8B-B14F-4D97-AF65-F5344CB8AC3E}">
        <p14:creationId xmlns:p14="http://schemas.microsoft.com/office/powerpoint/2010/main" val="26155026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7181F020-7E45-454C-B73E-A1D8D0BC99C0}" type="datetimeFigureOut">
              <a:rPr lang="en-US" smtClean="0"/>
              <a:t>2/16/2022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FAE89FD-8F0B-E94F-A275-B06ACA0A9122}" type="slidenum">
              <a:rPr lang="en-US" smtClean="0"/>
              <a:t>‹#›</a:t>
            </a:fld>
            <a:endParaRPr lang="en-US"/>
          </a:p>
        </p:txBody>
      </p:sp>
    </p:spTree>
    <p:extLst>
      <p:ext uri="{BB962C8B-B14F-4D97-AF65-F5344CB8AC3E}">
        <p14:creationId xmlns:p14="http://schemas.microsoft.com/office/powerpoint/2010/main" val="9236839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GB"/>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7181F020-7E45-454C-B73E-A1D8D0BC99C0}" type="datetimeFigureOut">
              <a:rPr lang="en-US" smtClean="0"/>
              <a:t>2/16/2022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AE89FD-8F0B-E94F-A275-B06ACA0A9122}" type="slidenum">
              <a:rPr lang="en-US" smtClean="0"/>
              <a:t>‹#›</a:t>
            </a:fld>
            <a:endParaRPr lang="en-US"/>
          </a:p>
        </p:txBody>
      </p:sp>
    </p:spTree>
    <p:extLst>
      <p:ext uri="{BB962C8B-B14F-4D97-AF65-F5344CB8AC3E}">
        <p14:creationId xmlns:p14="http://schemas.microsoft.com/office/powerpoint/2010/main" val="19084760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2/16/2022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275640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GB"/>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7181F020-7E45-454C-B73E-A1D8D0BC99C0}" type="datetimeFigureOut">
              <a:rPr lang="en-US" smtClean="0"/>
              <a:t>2/16/2022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AE89FD-8F0B-E94F-A275-B06ACA0A9122}" type="slidenum">
              <a:rPr lang="en-US" smtClean="0"/>
              <a:t>‹#›</a:t>
            </a:fld>
            <a:endParaRPr lang="en-US"/>
          </a:p>
        </p:txBody>
      </p:sp>
    </p:spTree>
    <p:extLst>
      <p:ext uri="{BB962C8B-B14F-4D97-AF65-F5344CB8AC3E}">
        <p14:creationId xmlns:p14="http://schemas.microsoft.com/office/powerpoint/2010/main" val="9651772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7181F020-7E45-454C-B73E-A1D8D0BC99C0}" type="datetimeFigureOut">
              <a:rPr lang="en-US" smtClean="0"/>
              <a:t>2/16/2022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AE89FD-8F0B-E94F-A275-B06ACA0A9122}" type="slidenum">
              <a:rPr lang="en-US" smtClean="0"/>
              <a:t>‹#›</a:t>
            </a:fld>
            <a:endParaRPr lang="en-US"/>
          </a:p>
        </p:txBody>
      </p:sp>
    </p:spTree>
    <p:extLst>
      <p:ext uri="{BB962C8B-B14F-4D97-AF65-F5344CB8AC3E}">
        <p14:creationId xmlns:p14="http://schemas.microsoft.com/office/powerpoint/2010/main" val="13065616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GB"/>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7181F020-7E45-454C-B73E-A1D8D0BC99C0}" type="datetimeFigureOut">
              <a:rPr lang="en-US" smtClean="0"/>
              <a:t>2/16/2022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AE89FD-8F0B-E94F-A275-B06ACA0A9122}" type="slidenum">
              <a:rPr lang="en-US" smtClean="0"/>
              <a:t>‹#›</a:t>
            </a:fld>
            <a:endParaRPr lang="en-US"/>
          </a:p>
        </p:txBody>
      </p:sp>
    </p:spTree>
    <p:extLst>
      <p:ext uri="{BB962C8B-B14F-4D97-AF65-F5344CB8AC3E}">
        <p14:creationId xmlns:p14="http://schemas.microsoft.com/office/powerpoint/2010/main" val="29931609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GB"/>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7181F020-7E45-454C-B73E-A1D8D0BC99C0}" type="datetimeFigureOut">
              <a:rPr lang="en-US" smtClean="0"/>
              <a:t>2/16/2022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AE89FD-8F0B-E94F-A275-B06ACA0A9122}" type="slidenum">
              <a:rPr lang="en-US" smtClean="0"/>
              <a:t>‹#›</a:t>
            </a:fld>
            <a:endParaRPr lang="en-US"/>
          </a:p>
        </p:txBody>
      </p:sp>
    </p:spTree>
    <p:extLst>
      <p:ext uri="{BB962C8B-B14F-4D97-AF65-F5344CB8AC3E}">
        <p14:creationId xmlns:p14="http://schemas.microsoft.com/office/powerpoint/2010/main" val="25766621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GB"/>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7181F020-7E45-454C-B73E-A1D8D0BC99C0}" type="datetimeFigureOut">
              <a:rPr lang="en-US" smtClean="0"/>
              <a:t>2/16/2022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AE89FD-8F0B-E94F-A275-B06ACA0A9122}" type="slidenum">
              <a:rPr lang="en-US" smtClean="0"/>
              <a:t>‹#›</a:t>
            </a:fld>
            <a:endParaRPr lang="en-US"/>
          </a:p>
        </p:txBody>
      </p:sp>
    </p:spTree>
    <p:extLst>
      <p:ext uri="{BB962C8B-B14F-4D97-AF65-F5344CB8AC3E}">
        <p14:creationId xmlns:p14="http://schemas.microsoft.com/office/powerpoint/2010/main" val="13688759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GB"/>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GB"/>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7181F020-7E45-454C-B73E-A1D8D0BC99C0}" type="datetimeFigureOut">
              <a:rPr lang="en-US" smtClean="0"/>
              <a:t>2/16/2022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AE89FD-8F0B-E94F-A275-B06ACA0A9122}" type="slidenum">
              <a:rPr lang="en-US" smtClean="0"/>
              <a:t>‹#›</a:t>
            </a:fld>
            <a:endParaRPr lang="en-US"/>
          </a:p>
        </p:txBody>
      </p:sp>
    </p:spTree>
    <p:extLst>
      <p:ext uri="{BB962C8B-B14F-4D97-AF65-F5344CB8AC3E}">
        <p14:creationId xmlns:p14="http://schemas.microsoft.com/office/powerpoint/2010/main" val="6691682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GB"/>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GB"/>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7181F020-7E45-454C-B73E-A1D8D0BC99C0}" type="datetimeFigureOut">
              <a:rPr lang="en-US" smtClean="0"/>
              <a:t>2/16/2022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AE89FD-8F0B-E94F-A275-B06ACA0A9122}" type="slidenum">
              <a:rPr lang="en-US" smtClean="0"/>
              <a:t>‹#›</a:t>
            </a:fld>
            <a:endParaRPr lang="en-US"/>
          </a:p>
        </p:txBody>
      </p:sp>
    </p:spTree>
    <p:extLst>
      <p:ext uri="{BB962C8B-B14F-4D97-AF65-F5344CB8AC3E}">
        <p14:creationId xmlns:p14="http://schemas.microsoft.com/office/powerpoint/2010/main" val="9536744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7181F020-7E45-454C-B73E-A1D8D0BC99C0}" type="datetimeFigureOut">
              <a:rPr lang="en-US" smtClean="0"/>
              <a:t>2/16/2022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AE89FD-8F0B-E94F-A275-B06ACA0A9122}" type="slidenum">
              <a:rPr lang="en-US" smtClean="0"/>
              <a:t>‹#›</a:t>
            </a:fld>
            <a:endParaRPr lang="en-US"/>
          </a:p>
        </p:txBody>
      </p:sp>
      <p:sp>
        <p:nvSpPr>
          <p:cNvPr id="8" name="Title 1"/>
          <p:cNvSpPr>
            <a:spLocks noGrp="1"/>
          </p:cNvSpPr>
          <p:nvPr>
            <p:ph type="title"/>
          </p:nvPr>
        </p:nvSpPr>
        <p:spPr>
          <a:xfrm>
            <a:off x="685801" y="609600"/>
            <a:ext cx="10131425" cy="1456267"/>
          </a:xfrm>
        </p:spPr>
        <p:txBody>
          <a:bodyPr/>
          <a:lstStyle/>
          <a:p>
            <a:r>
              <a:rPr lang="en-GB"/>
              <a:t>Click to edit Master title style</a:t>
            </a:r>
            <a:endParaRPr lang="en-US" dirty="0"/>
          </a:p>
        </p:txBody>
      </p:sp>
    </p:spTree>
    <p:extLst>
      <p:ext uri="{BB962C8B-B14F-4D97-AF65-F5344CB8AC3E}">
        <p14:creationId xmlns:p14="http://schemas.microsoft.com/office/powerpoint/2010/main" val="30353326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7181F020-7E45-454C-B73E-A1D8D0BC99C0}" type="datetimeFigureOut">
              <a:rPr lang="en-US" smtClean="0"/>
              <a:t>2/16/2022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AE89FD-8F0B-E94F-A275-B06ACA0A9122}" type="slidenum">
              <a:rPr lang="en-US" smtClean="0"/>
              <a:t>‹#›</a:t>
            </a:fld>
            <a:endParaRPr lang="en-US"/>
          </a:p>
        </p:txBody>
      </p:sp>
    </p:spTree>
    <p:extLst>
      <p:ext uri="{BB962C8B-B14F-4D97-AF65-F5344CB8AC3E}">
        <p14:creationId xmlns:p14="http://schemas.microsoft.com/office/powerpoint/2010/main" val="73073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2/16/2022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5188774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C764DE79-268F-4C1A-8933-263129D2AF90}" type="datetimeFigureOut">
              <a:rPr lang="en-US" dirty="0"/>
              <a:t>2/16/2022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955999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C764DE79-268F-4C1A-8933-263129D2AF90}" type="datetimeFigureOut">
              <a:rPr lang="en-US" dirty="0"/>
              <a:t>2/16/2022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6030414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2/16/2022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7301653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2/16/2022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37142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2/16/2022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730076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2/16/2022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4337358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2/16/2022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2267925283"/>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181F020-7E45-454C-B73E-A1D8D0BC99C0}" type="datetimeFigureOut">
              <a:rPr lang="en-US" smtClean="0"/>
              <a:t>2/16/2022</a:t>
            </a:fld>
            <a:endParaRPr lang="en-US"/>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FAE89FD-8F0B-E94F-A275-B06ACA0A9122}" type="slidenum">
              <a:rPr lang="en-US" smtClean="0"/>
              <a:t>‹#›</a:t>
            </a:fld>
            <a:endParaRPr lang="en-US"/>
          </a:p>
        </p:txBody>
      </p:sp>
    </p:spTree>
    <p:extLst>
      <p:ext uri="{BB962C8B-B14F-4D97-AF65-F5344CB8AC3E}">
        <p14:creationId xmlns:p14="http://schemas.microsoft.com/office/powerpoint/2010/main" val="849594742"/>
      </p:ext>
    </p:extLst>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 id="2147483760" r:id="rId16"/>
    <p:sldLayoutId id="2147483761"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jpeg"/></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9.png"/><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vcaa.vic.edu.au/assessment/results/Pages/StudyScoreVideos.aspx" TargetMode="External"/><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12192000" cy="6872492"/>
          </a:xfrm>
          <a:prstGeom prst="rect">
            <a:avLst/>
          </a:prstGeom>
        </p:spPr>
      </p:pic>
    </p:spTree>
    <p:extLst>
      <p:ext uri="{BB962C8B-B14F-4D97-AF65-F5344CB8AC3E}">
        <p14:creationId xmlns:p14="http://schemas.microsoft.com/office/powerpoint/2010/main" val="35510079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4" name="Picture 4" descr="Logo, icon&#10;&#10;Description automatically generated">
            <a:extLst>
              <a:ext uri="{FF2B5EF4-FFF2-40B4-BE49-F238E27FC236}">
                <a16:creationId xmlns:a16="http://schemas.microsoft.com/office/drawing/2014/main" id="{3E8D868A-59B2-49CC-AF34-E9DDDA5C88E5}"/>
              </a:ext>
            </a:extLst>
          </p:cNvPr>
          <p:cNvPicPr>
            <a:picLocks noChangeAspect="1"/>
          </p:cNvPicPr>
          <p:nvPr/>
        </p:nvPicPr>
        <p:blipFill>
          <a:blip r:embed="rId2"/>
          <a:stretch>
            <a:fillRect/>
          </a:stretch>
        </p:blipFill>
        <p:spPr>
          <a:xfrm>
            <a:off x="10422340" y="5094026"/>
            <a:ext cx="1765111" cy="1765111"/>
          </a:xfrm>
          <a:prstGeom prst="rect">
            <a:avLst/>
          </a:prstGeom>
        </p:spPr>
      </p:pic>
      <p:sp>
        <p:nvSpPr>
          <p:cNvPr id="10" name="TextBox 9">
            <a:extLst>
              <a:ext uri="{FF2B5EF4-FFF2-40B4-BE49-F238E27FC236}">
                <a16:creationId xmlns:a16="http://schemas.microsoft.com/office/drawing/2014/main" id="{C0D3DC38-FDDF-42B3-9F62-D824C38B5388}"/>
              </a:ext>
            </a:extLst>
          </p:cNvPr>
          <p:cNvSpPr txBox="1"/>
          <p:nvPr/>
        </p:nvSpPr>
        <p:spPr>
          <a:xfrm>
            <a:off x="564642" y="273623"/>
            <a:ext cx="9740646" cy="707886"/>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4000" b="1" dirty="0" smtClean="0">
                <a:solidFill>
                  <a:schemeClr val="bg1"/>
                </a:solidFill>
              </a:rPr>
              <a:t>What is the ATAR</a:t>
            </a:r>
            <a:endParaRPr lang="en-US" sz="4000" b="1" dirty="0">
              <a:solidFill>
                <a:schemeClr val="bg1"/>
              </a:solidFill>
              <a:cs typeface="Calibri"/>
            </a:endParaRPr>
          </a:p>
        </p:txBody>
      </p:sp>
      <p:sp>
        <p:nvSpPr>
          <p:cNvPr id="11" name="TextBox 10">
            <a:extLst>
              <a:ext uri="{FF2B5EF4-FFF2-40B4-BE49-F238E27FC236}">
                <a16:creationId xmlns:a16="http://schemas.microsoft.com/office/drawing/2014/main" id="{C76909B6-D7CF-49A4-9750-E8C6C89BD65B}"/>
              </a:ext>
            </a:extLst>
          </p:cNvPr>
          <p:cNvSpPr txBox="1"/>
          <p:nvPr/>
        </p:nvSpPr>
        <p:spPr>
          <a:xfrm>
            <a:off x="9592235" y="2456330"/>
            <a:ext cx="274320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2000" dirty="0">
                <a:solidFill>
                  <a:schemeClr val="bg1"/>
                </a:solidFill>
                <a:ea typeface="+mn-lt"/>
                <a:cs typeface="+mn-lt"/>
              </a:rPr>
              <a:t>gisbornesc.vic.edu.au</a:t>
            </a:r>
            <a:endParaRPr lang="en-US" sz="2000">
              <a:solidFill>
                <a:schemeClr val="bg1"/>
              </a:solidFill>
              <a:cs typeface="Calibri"/>
            </a:endParaRPr>
          </a:p>
        </p:txBody>
      </p:sp>
      <p:sp>
        <p:nvSpPr>
          <p:cNvPr id="2" name="TextBox 1"/>
          <p:cNvSpPr txBox="1"/>
          <p:nvPr/>
        </p:nvSpPr>
        <p:spPr>
          <a:xfrm>
            <a:off x="630936" y="1444752"/>
            <a:ext cx="8787384" cy="2585323"/>
          </a:xfrm>
          <a:prstGeom prst="rect">
            <a:avLst/>
          </a:prstGeom>
          <a:noFill/>
        </p:spPr>
        <p:txBody>
          <a:bodyPr wrap="square" rtlCol="0">
            <a:spAutoFit/>
          </a:bodyPr>
          <a:lstStyle/>
          <a:p>
            <a:pPr marL="285750" indent="-285750">
              <a:buFont typeface="Arial" panose="020B0604020202020204" pitchFamily="34" charset="0"/>
              <a:buChar char="•"/>
            </a:pPr>
            <a:r>
              <a:rPr lang="en-AU" dirty="0">
                <a:solidFill>
                  <a:schemeClr val="bg1"/>
                </a:solidFill>
              </a:rPr>
              <a:t>The Australian Tertiary Admission Rank (ATAR) is an overall percentile rank reflecting a student’s Year 12 achievement compared to whole age group in a given year.</a:t>
            </a:r>
          </a:p>
          <a:p>
            <a:pPr marL="285750" indent="-285750">
              <a:buFont typeface="Arial" panose="020B0604020202020204" pitchFamily="34" charset="0"/>
              <a:buChar char="•"/>
            </a:pPr>
            <a:r>
              <a:rPr lang="en-AU" dirty="0">
                <a:solidFill>
                  <a:schemeClr val="bg1"/>
                </a:solidFill>
              </a:rPr>
              <a:t>It is not a score, and there is no pass or fail ATAR. Everyone who receives an ATAR has passed the VCE.</a:t>
            </a:r>
          </a:p>
          <a:p>
            <a:pPr marL="285750" indent="-285750">
              <a:buFont typeface="Arial" panose="020B0604020202020204" pitchFamily="34" charset="0"/>
              <a:buChar char="•"/>
            </a:pPr>
            <a:r>
              <a:rPr lang="en-AU" dirty="0">
                <a:solidFill>
                  <a:schemeClr val="bg1"/>
                </a:solidFill>
              </a:rPr>
              <a:t>The ATAR allows tertiary institutions to competitively rank students who have completed different combinations of VCE studies.</a:t>
            </a:r>
          </a:p>
          <a:p>
            <a:pPr marL="285750" indent="-285750">
              <a:buFont typeface="Arial" panose="020B0604020202020204" pitchFamily="34" charset="0"/>
              <a:buChar char="•"/>
            </a:pPr>
            <a:r>
              <a:rPr lang="en-AU" dirty="0">
                <a:solidFill>
                  <a:schemeClr val="bg1"/>
                </a:solidFill>
              </a:rPr>
              <a:t>The ATAR is reported as a number between 0.00 and 99.95. A student with and ATAR of 75.00 has achieved VCE results above 75% of the Year 12 group.</a:t>
            </a:r>
          </a:p>
          <a:p>
            <a:endParaRPr lang="en-AU" b="1" dirty="0"/>
          </a:p>
        </p:txBody>
      </p:sp>
    </p:spTree>
    <p:extLst>
      <p:ext uri="{BB962C8B-B14F-4D97-AF65-F5344CB8AC3E}">
        <p14:creationId xmlns:p14="http://schemas.microsoft.com/office/powerpoint/2010/main" val="17390081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4" name="Picture 4" descr="Logo, icon&#10;&#10;Description automatically generated">
            <a:extLst>
              <a:ext uri="{FF2B5EF4-FFF2-40B4-BE49-F238E27FC236}">
                <a16:creationId xmlns:a16="http://schemas.microsoft.com/office/drawing/2014/main" id="{3E8D868A-59B2-49CC-AF34-E9DDDA5C88E5}"/>
              </a:ext>
            </a:extLst>
          </p:cNvPr>
          <p:cNvPicPr>
            <a:picLocks noChangeAspect="1"/>
          </p:cNvPicPr>
          <p:nvPr/>
        </p:nvPicPr>
        <p:blipFill>
          <a:blip r:embed="rId2"/>
          <a:stretch>
            <a:fillRect/>
          </a:stretch>
        </p:blipFill>
        <p:spPr>
          <a:xfrm>
            <a:off x="10422340" y="5094026"/>
            <a:ext cx="1765111" cy="1765111"/>
          </a:xfrm>
          <a:prstGeom prst="rect">
            <a:avLst/>
          </a:prstGeom>
        </p:spPr>
      </p:pic>
      <p:sp>
        <p:nvSpPr>
          <p:cNvPr id="10" name="TextBox 9">
            <a:extLst>
              <a:ext uri="{FF2B5EF4-FFF2-40B4-BE49-F238E27FC236}">
                <a16:creationId xmlns:a16="http://schemas.microsoft.com/office/drawing/2014/main" id="{C0D3DC38-FDDF-42B3-9F62-D824C38B5388}"/>
              </a:ext>
            </a:extLst>
          </p:cNvPr>
          <p:cNvSpPr txBox="1"/>
          <p:nvPr/>
        </p:nvSpPr>
        <p:spPr>
          <a:xfrm>
            <a:off x="564642" y="273623"/>
            <a:ext cx="9740646" cy="707886"/>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4000" b="1" dirty="0" smtClean="0">
                <a:solidFill>
                  <a:schemeClr val="bg1"/>
                </a:solidFill>
              </a:rPr>
              <a:t>ATAR SCORES</a:t>
            </a:r>
            <a:endParaRPr lang="en-US" sz="4000" b="1" dirty="0">
              <a:solidFill>
                <a:schemeClr val="bg1"/>
              </a:solidFill>
              <a:cs typeface="Calibri"/>
            </a:endParaRPr>
          </a:p>
        </p:txBody>
      </p:sp>
      <p:sp>
        <p:nvSpPr>
          <p:cNvPr id="11" name="TextBox 10">
            <a:extLst>
              <a:ext uri="{FF2B5EF4-FFF2-40B4-BE49-F238E27FC236}">
                <a16:creationId xmlns:a16="http://schemas.microsoft.com/office/drawing/2014/main" id="{C76909B6-D7CF-49A4-9750-E8C6C89BD65B}"/>
              </a:ext>
            </a:extLst>
          </p:cNvPr>
          <p:cNvSpPr txBox="1"/>
          <p:nvPr/>
        </p:nvSpPr>
        <p:spPr>
          <a:xfrm>
            <a:off x="9592235" y="2456330"/>
            <a:ext cx="274320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2000" dirty="0">
                <a:solidFill>
                  <a:schemeClr val="bg1"/>
                </a:solidFill>
                <a:ea typeface="+mn-lt"/>
                <a:cs typeface="+mn-lt"/>
              </a:rPr>
              <a:t>gisbornesc.vic.edu.au</a:t>
            </a:r>
            <a:endParaRPr lang="en-US" sz="2000">
              <a:solidFill>
                <a:schemeClr val="bg1"/>
              </a:solidFill>
              <a:cs typeface="Calibri"/>
            </a:endParaRPr>
          </a:p>
        </p:txBody>
      </p:sp>
      <p:sp>
        <p:nvSpPr>
          <p:cNvPr id="2" name="TextBox 1"/>
          <p:cNvSpPr txBox="1"/>
          <p:nvPr/>
        </p:nvSpPr>
        <p:spPr>
          <a:xfrm>
            <a:off x="564642" y="1152144"/>
            <a:ext cx="8787384" cy="1865126"/>
          </a:xfrm>
          <a:prstGeom prst="rect">
            <a:avLst/>
          </a:prstGeom>
          <a:noFill/>
        </p:spPr>
        <p:txBody>
          <a:bodyPr wrap="square" rtlCol="0">
            <a:spAutoFit/>
          </a:bodyPr>
          <a:lstStyle/>
          <a:p>
            <a:pPr>
              <a:lnSpc>
                <a:spcPct val="90000"/>
              </a:lnSpc>
            </a:pPr>
            <a:r>
              <a:rPr lang="en-AU" dirty="0">
                <a:solidFill>
                  <a:schemeClr val="bg1"/>
                </a:solidFill>
              </a:rPr>
              <a:t>Your ATAR score is determined using the following:</a:t>
            </a:r>
          </a:p>
          <a:p>
            <a:pPr marL="285750" indent="-285750">
              <a:lnSpc>
                <a:spcPct val="90000"/>
              </a:lnSpc>
              <a:buFont typeface="Arial" panose="020B0604020202020204" pitchFamily="34" charset="0"/>
              <a:buChar char="•"/>
            </a:pPr>
            <a:endParaRPr lang="en-AU" dirty="0">
              <a:solidFill>
                <a:schemeClr val="bg1"/>
              </a:solidFill>
            </a:endParaRPr>
          </a:p>
          <a:p>
            <a:pPr marL="285750" indent="-285750">
              <a:lnSpc>
                <a:spcPct val="90000"/>
              </a:lnSpc>
              <a:buFont typeface="Arial" panose="020B0604020202020204" pitchFamily="34" charset="0"/>
              <a:buChar char="•"/>
            </a:pPr>
            <a:r>
              <a:rPr lang="en-AU" dirty="0">
                <a:solidFill>
                  <a:schemeClr val="bg1"/>
                </a:solidFill>
              </a:rPr>
              <a:t>The Scaled study score in English, Literature, or English Language</a:t>
            </a:r>
          </a:p>
          <a:p>
            <a:pPr marL="285750" indent="-285750">
              <a:lnSpc>
                <a:spcPct val="90000"/>
              </a:lnSpc>
              <a:buFont typeface="Arial" panose="020B0604020202020204" pitchFamily="34" charset="0"/>
              <a:buChar char="•"/>
            </a:pPr>
            <a:r>
              <a:rPr lang="en-AU" dirty="0">
                <a:solidFill>
                  <a:schemeClr val="bg1"/>
                </a:solidFill>
              </a:rPr>
              <a:t>The next best three scaled study scores</a:t>
            </a:r>
          </a:p>
          <a:p>
            <a:pPr marL="285750" indent="-285750">
              <a:lnSpc>
                <a:spcPct val="90000"/>
              </a:lnSpc>
              <a:buFont typeface="Arial" panose="020B0604020202020204" pitchFamily="34" charset="0"/>
              <a:buChar char="•"/>
            </a:pPr>
            <a:r>
              <a:rPr lang="en-AU" dirty="0">
                <a:solidFill>
                  <a:schemeClr val="bg1"/>
                </a:solidFill>
              </a:rPr>
              <a:t>10% of any fifth and/or sixth ATAR subject score that is available</a:t>
            </a:r>
          </a:p>
          <a:p>
            <a:pPr marL="285750" indent="-285750">
              <a:lnSpc>
                <a:spcPct val="90000"/>
              </a:lnSpc>
              <a:buFont typeface="Arial" panose="020B0604020202020204" pitchFamily="34" charset="0"/>
              <a:buChar char="•"/>
            </a:pPr>
            <a:r>
              <a:rPr lang="en-AU" dirty="0">
                <a:solidFill>
                  <a:schemeClr val="bg1"/>
                </a:solidFill>
              </a:rPr>
              <a:t>In all, up to six ATAR subject scores may be used in calculating your aggregate score. </a:t>
            </a:r>
          </a:p>
          <a:p>
            <a:endParaRPr lang="en-AU" b="1" dirty="0"/>
          </a:p>
        </p:txBody>
      </p:sp>
    </p:spTree>
    <p:extLst>
      <p:ext uri="{BB962C8B-B14F-4D97-AF65-F5344CB8AC3E}">
        <p14:creationId xmlns:p14="http://schemas.microsoft.com/office/powerpoint/2010/main" val="4895267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3592" y="224100"/>
            <a:ext cx="7024744" cy="745152"/>
          </a:xfrm>
        </p:spPr>
        <p:txBody>
          <a:bodyPr>
            <a:normAutofit/>
          </a:bodyPr>
          <a:lstStyle/>
          <a:p>
            <a:pPr algn="ctr"/>
            <a:r>
              <a:rPr lang="en-AU" dirty="0" smtClean="0"/>
              <a:t>SAMPLE ATARS </a:t>
            </a:r>
            <a:endParaRPr lang="en-AU" dirty="0"/>
          </a:p>
        </p:txBody>
      </p:sp>
      <p:sp>
        <p:nvSpPr>
          <p:cNvPr id="4" name="Date Placeholder 3"/>
          <p:cNvSpPr>
            <a:spLocks noGrp="1"/>
          </p:cNvSpPr>
          <p:nvPr>
            <p:ph type="dt" sz="half" idx="10"/>
          </p:nvPr>
        </p:nvSpPr>
        <p:spPr/>
        <p:txBody>
          <a:bodyPr/>
          <a:lstStyle/>
          <a:p>
            <a:fld id="{05A93482-8E69-40F7-BCAD-5662A6CADB27}" type="datetime4">
              <a:rPr lang="en-US" smtClean="0"/>
              <a:pPr/>
              <a:t>February 16, 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normAutofit/>
          </a:bodyPr>
          <a:lstStyle/>
          <a:p>
            <a:fld id="{8B37D5FE-740C-46F5-801A-FA5477D9711F}" type="slidenum">
              <a:rPr lang="en-US" smtClean="0"/>
              <a:pPr/>
              <a:t>12</a:t>
            </a:fld>
            <a:endParaRPr lang="en-US"/>
          </a:p>
        </p:txBody>
      </p:sp>
      <p:graphicFrame>
        <p:nvGraphicFramePr>
          <p:cNvPr id="3" name="Table 2"/>
          <p:cNvGraphicFramePr>
            <a:graphicFrameLocks noGrp="1"/>
          </p:cNvGraphicFramePr>
          <p:nvPr>
            <p:extLst/>
          </p:nvPr>
        </p:nvGraphicFramePr>
        <p:xfrm>
          <a:off x="362854" y="1668904"/>
          <a:ext cx="11538200" cy="4944427"/>
        </p:xfrm>
        <a:graphic>
          <a:graphicData uri="http://schemas.openxmlformats.org/drawingml/2006/table">
            <a:tbl>
              <a:tblPr firstRow="1" bandRow="1">
                <a:tableStyleId>{5C22544A-7EE6-4342-B048-85BDC9FD1C3A}</a:tableStyleId>
              </a:tblPr>
              <a:tblGrid>
                <a:gridCol w="3153337">
                  <a:extLst>
                    <a:ext uri="{9D8B030D-6E8A-4147-A177-3AD203B41FA5}">
                      <a16:colId xmlns:a16="http://schemas.microsoft.com/office/drawing/2014/main" val="1813959038"/>
                    </a:ext>
                  </a:extLst>
                </a:gridCol>
                <a:gridCol w="2615763">
                  <a:extLst>
                    <a:ext uri="{9D8B030D-6E8A-4147-A177-3AD203B41FA5}">
                      <a16:colId xmlns:a16="http://schemas.microsoft.com/office/drawing/2014/main" val="2312678395"/>
                    </a:ext>
                  </a:extLst>
                </a:gridCol>
                <a:gridCol w="2884550">
                  <a:extLst>
                    <a:ext uri="{9D8B030D-6E8A-4147-A177-3AD203B41FA5}">
                      <a16:colId xmlns:a16="http://schemas.microsoft.com/office/drawing/2014/main" val="2890274583"/>
                    </a:ext>
                  </a:extLst>
                </a:gridCol>
                <a:gridCol w="2884550">
                  <a:extLst>
                    <a:ext uri="{9D8B030D-6E8A-4147-A177-3AD203B41FA5}">
                      <a16:colId xmlns:a16="http://schemas.microsoft.com/office/drawing/2014/main" val="1541538313"/>
                    </a:ext>
                  </a:extLst>
                </a:gridCol>
              </a:tblGrid>
              <a:tr h="488338">
                <a:tc>
                  <a:txBody>
                    <a:bodyPr/>
                    <a:lstStyle/>
                    <a:p>
                      <a:r>
                        <a:rPr lang="en-AU" sz="2000" dirty="0" smtClean="0"/>
                        <a:t>Subject</a:t>
                      </a:r>
                      <a:endParaRPr lang="en-AU" sz="2000" dirty="0"/>
                    </a:p>
                  </a:txBody>
                  <a:tcPr/>
                </a:tc>
                <a:tc>
                  <a:txBody>
                    <a:bodyPr/>
                    <a:lstStyle/>
                    <a:p>
                      <a:r>
                        <a:rPr lang="en-AU" sz="2000" dirty="0" smtClean="0"/>
                        <a:t>Results</a:t>
                      </a:r>
                      <a:endParaRPr lang="en-AU" sz="2000" dirty="0"/>
                    </a:p>
                  </a:txBody>
                  <a:tcPr/>
                </a:tc>
                <a:tc>
                  <a:txBody>
                    <a:bodyPr/>
                    <a:lstStyle/>
                    <a:p>
                      <a:r>
                        <a:rPr lang="en-AU" sz="2000" dirty="0" smtClean="0"/>
                        <a:t>VCE Study</a:t>
                      </a:r>
                      <a:r>
                        <a:rPr lang="en-AU" sz="2000" baseline="0" dirty="0" smtClean="0"/>
                        <a:t> Score</a:t>
                      </a:r>
                      <a:endParaRPr lang="en-AU" sz="2000" dirty="0"/>
                    </a:p>
                  </a:txBody>
                  <a:tcPr/>
                </a:tc>
                <a:tc>
                  <a:txBody>
                    <a:bodyPr/>
                    <a:lstStyle/>
                    <a:p>
                      <a:r>
                        <a:rPr lang="en-AU" sz="2000" dirty="0" smtClean="0"/>
                        <a:t>Scaled Score</a:t>
                      </a:r>
                      <a:endParaRPr lang="en-AU" sz="2000" dirty="0"/>
                    </a:p>
                  </a:txBody>
                  <a:tcPr/>
                </a:tc>
                <a:extLst>
                  <a:ext uri="{0D108BD9-81ED-4DB2-BD59-A6C34878D82A}">
                    <a16:rowId xmlns:a16="http://schemas.microsoft.com/office/drawing/2014/main" val="967281946"/>
                  </a:ext>
                </a:extLst>
              </a:tr>
              <a:tr h="495121">
                <a:tc>
                  <a:txBody>
                    <a:bodyPr/>
                    <a:lstStyle/>
                    <a:p>
                      <a:pPr marL="0" indent="0">
                        <a:buNone/>
                      </a:pPr>
                      <a:r>
                        <a:rPr lang="en-AU" sz="2000" dirty="0" smtClean="0"/>
                        <a:t>1. English</a:t>
                      </a:r>
                      <a:endParaRPr lang="en-AU" sz="2000" dirty="0"/>
                    </a:p>
                  </a:txBody>
                  <a:tcPr/>
                </a:tc>
                <a:tc>
                  <a:txBody>
                    <a:bodyPr/>
                    <a:lstStyle/>
                    <a:p>
                      <a:r>
                        <a:rPr lang="en-AU" sz="2000" dirty="0" smtClean="0"/>
                        <a:t>C+     B       </a:t>
                      </a:r>
                      <a:r>
                        <a:rPr lang="en-AU" sz="2000" dirty="0" err="1" smtClean="0"/>
                        <a:t>B</a:t>
                      </a:r>
                      <a:endParaRPr lang="en-AU" sz="2000" dirty="0"/>
                    </a:p>
                  </a:txBody>
                  <a:tcPr/>
                </a:tc>
                <a:tc>
                  <a:txBody>
                    <a:bodyPr/>
                    <a:lstStyle/>
                    <a:p>
                      <a:pPr algn="ctr"/>
                      <a:r>
                        <a:rPr lang="en-AU" sz="2000" dirty="0" smtClean="0"/>
                        <a:t>29</a:t>
                      </a:r>
                      <a:endParaRPr lang="en-AU" sz="2000" dirty="0"/>
                    </a:p>
                  </a:txBody>
                  <a:tcPr/>
                </a:tc>
                <a:tc>
                  <a:txBody>
                    <a:bodyPr/>
                    <a:lstStyle/>
                    <a:p>
                      <a:pPr algn="ctr"/>
                      <a:r>
                        <a:rPr lang="en-AU" sz="2000" dirty="0" smtClean="0"/>
                        <a:t>27 +</a:t>
                      </a:r>
                      <a:endParaRPr lang="en-AU" sz="2000" dirty="0"/>
                    </a:p>
                  </a:txBody>
                  <a:tcPr/>
                </a:tc>
                <a:extLst>
                  <a:ext uri="{0D108BD9-81ED-4DB2-BD59-A6C34878D82A}">
                    <a16:rowId xmlns:a16="http://schemas.microsoft.com/office/drawing/2014/main" val="3611608381"/>
                  </a:ext>
                </a:extLst>
              </a:tr>
              <a:tr h="495121">
                <a:tc>
                  <a:txBody>
                    <a:bodyPr/>
                    <a:lstStyle/>
                    <a:p>
                      <a:r>
                        <a:rPr lang="en-AU" sz="2000" dirty="0" smtClean="0"/>
                        <a:t>2. Health</a:t>
                      </a:r>
                    </a:p>
                  </a:txBody>
                  <a:tcPr/>
                </a:tc>
                <a:tc>
                  <a:txBody>
                    <a:bodyPr/>
                    <a:lstStyle/>
                    <a:p>
                      <a:r>
                        <a:rPr lang="en-AU" sz="2000" dirty="0" smtClean="0"/>
                        <a:t>B+     B+     C+</a:t>
                      </a:r>
                      <a:endParaRPr lang="en-AU" sz="2000" dirty="0"/>
                    </a:p>
                  </a:txBody>
                  <a:tcPr/>
                </a:tc>
                <a:tc>
                  <a:txBody>
                    <a:bodyPr/>
                    <a:lstStyle/>
                    <a:p>
                      <a:pPr algn="ctr"/>
                      <a:r>
                        <a:rPr lang="en-AU" sz="2000" dirty="0" smtClean="0"/>
                        <a:t>30</a:t>
                      </a:r>
                      <a:endParaRPr lang="en-AU" sz="2000" dirty="0"/>
                    </a:p>
                  </a:txBody>
                  <a:tcPr/>
                </a:tc>
                <a:tc>
                  <a:txBody>
                    <a:bodyPr/>
                    <a:lstStyle/>
                    <a:p>
                      <a:pPr algn="ctr"/>
                      <a:r>
                        <a:rPr lang="en-AU" sz="2000" dirty="0" smtClean="0"/>
                        <a:t>25</a:t>
                      </a:r>
                      <a:r>
                        <a:rPr lang="en-AU" sz="2000" baseline="0" dirty="0" smtClean="0"/>
                        <a:t> +</a:t>
                      </a:r>
                      <a:endParaRPr lang="en-AU" sz="2000" dirty="0"/>
                    </a:p>
                  </a:txBody>
                  <a:tcPr/>
                </a:tc>
                <a:extLst>
                  <a:ext uri="{0D108BD9-81ED-4DB2-BD59-A6C34878D82A}">
                    <a16:rowId xmlns:a16="http://schemas.microsoft.com/office/drawing/2014/main" val="985611388"/>
                  </a:ext>
                </a:extLst>
              </a:tr>
              <a:tr h="495121">
                <a:tc>
                  <a:txBody>
                    <a:bodyPr/>
                    <a:lstStyle/>
                    <a:p>
                      <a:r>
                        <a:rPr lang="en-AU" sz="2000" dirty="0" smtClean="0"/>
                        <a:t>3. Biology</a:t>
                      </a:r>
                      <a:endParaRPr lang="en-AU" sz="2000" dirty="0"/>
                    </a:p>
                  </a:txBody>
                  <a:tcPr/>
                </a:tc>
                <a:tc>
                  <a:txBody>
                    <a:bodyPr/>
                    <a:lstStyle/>
                    <a:p>
                      <a:r>
                        <a:rPr lang="en-AU" sz="2000" dirty="0" smtClean="0"/>
                        <a:t>C+    C+</a:t>
                      </a:r>
                      <a:r>
                        <a:rPr lang="en-AU" sz="2000" baseline="0" dirty="0" smtClean="0"/>
                        <a:t>     C+</a:t>
                      </a:r>
                      <a:endParaRPr lang="en-AU" sz="2000" dirty="0"/>
                    </a:p>
                  </a:txBody>
                  <a:tcPr/>
                </a:tc>
                <a:tc>
                  <a:txBody>
                    <a:bodyPr/>
                    <a:lstStyle/>
                    <a:p>
                      <a:pPr algn="ctr"/>
                      <a:r>
                        <a:rPr lang="en-AU" sz="2000" dirty="0" smtClean="0"/>
                        <a:t>28</a:t>
                      </a:r>
                      <a:endParaRPr lang="en-AU" sz="2000" dirty="0"/>
                    </a:p>
                  </a:txBody>
                  <a:tcPr/>
                </a:tc>
                <a:tc>
                  <a:txBody>
                    <a:bodyPr/>
                    <a:lstStyle/>
                    <a:p>
                      <a:pPr algn="ctr"/>
                      <a:r>
                        <a:rPr lang="en-AU" sz="2000" dirty="0" smtClean="0"/>
                        <a:t>28 +</a:t>
                      </a:r>
                      <a:endParaRPr lang="en-AU" sz="2000" dirty="0"/>
                    </a:p>
                  </a:txBody>
                  <a:tcPr/>
                </a:tc>
                <a:extLst>
                  <a:ext uri="{0D108BD9-81ED-4DB2-BD59-A6C34878D82A}">
                    <a16:rowId xmlns:a16="http://schemas.microsoft.com/office/drawing/2014/main" val="595665013"/>
                  </a:ext>
                </a:extLst>
              </a:tr>
              <a:tr h="495121">
                <a:tc>
                  <a:txBody>
                    <a:bodyPr/>
                    <a:lstStyle/>
                    <a:p>
                      <a:r>
                        <a:rPr lang="en-AU" sz="2000" dirty="0" smtClean="0"/>
                        <a:t>4. Further Maths</a:t>
                      </a:r>
                      <a:endParaRPr lang="en-AU" sz="2000" dirty="0"/>
                    </a:p>
                  </a:txBody>
                  <a:tcPr/>
                </a:tc>
                <a:tc>
                  <a:txBody>
                    <a:bodyPr/>
                    <a:lstStyle/>
                    <a:p>
                      <a:r>
                        <a:rPr lang="en-AU" sz="2000" dirty="0" smtClean="0"/>
                        <a:t>B       </a:t>
                      </a:r>
                      <a:r>
                        <a:rPr lang="en-AU" sz="2000" dirty="0" err="1" smtClean="0"/>
                        <a:t>B</a:t>
                      </a:r>
                      <a:r>
                        <a:rPr lang="en-AU" sz="2000" dirty="0" smtClean="0"/>
                        <a:t>        C</a:t>
                      </a:r>
                      <a:endParaRPr lang="en-AU" sz="2000" dirty="0"/>
                    </a:p>
                  </a:txBody>
                  <a:tcPr/>
                </a:tc>
                <a:tc>
                  <a:txBody>
                    <a:bodyPr/>
                    <a:lstStyle/>
                    <a:p>
                      <a:pPr algn="ctr"/>
                      <a:r>
                        <a:rPr lang="en-AU" sz="2000" dirty="0" smtClean="0"/>
                        <a:t>30</a:t>
                      </a:r>
                      <a:endParaRPr lang="en-AU" sz="2000" dirty="0"/>
                    </a:p>
                  </a:txBody>
                  <a:tcPr/>
                </a:tc>
                <a:tc>
                  <a:txBody>
                    <a:bodyPr/>
                    <a:lstStyle/>
                    <a:p>
                      <a:pPr algn="ctr"/>
                      <a:r>
                        <a:rPr lang="en-AU" sz="2000" dirty="0" smtClean="0"/>
                        <a:t>27 +</a:t>
                      </a:r>
                      <a:endParaRPr lang="en-AU" sz="2000" dirty="0"/>
                    </a:p>
                  </a:txBody>
                  <a:tcPr/>
                </a:tc>
                <a:extLst>
                  <a:ext uri="{0D108BD9-81ED-4DB2-BD59-A6C34878D82A}">
                    <a16:rowId xmlns:a16="http://schemas.microsoft.com/office/drawing/2014/main" val="2422463635"/>
                  </a:ext>
                </a:extLst>
              </a:tr>
              <a:tr h="495121">
                <a:tc>
                  <a:txBody>
                    <a:bodyPr/>
                    <a:lstStyle/>
                    <a:p>
                      <a:r>
                        <a:rPr lang="en-AU" sz="2000" dirty="0" smtClean="0"/>
                        <a:t>5. Physical Education</a:t>
                      </a:r>
                      <a:endParaRPr lang="en-AU" sz="2000" dirty="0"/>
                    </a:p>
                  </a:txBody>
                  <a:tcPr/>
                </a:tc>
                <a:tc>
                  <a:txBody>
                    <a:bodyPr/>
                    <a:lstStyle/>
                    <a:p>
                      <a:r>
                        <a:rPr lang="en-AU" sz="2000" dirty="0" smtClean="0"/>
                        <a:t>C+    C        </a:t>
                      </a:r>
                      <a:r>
                        <a:rPr lang="en-AU" sz="2000" dirty="0" err="1" smtClean="0"/>
                        <a:t>C</a:t>
                      </a:r>
                      <a:endParaRPr lang="en-AU" sz="2000" dirty="0"/>
                    </a:p>
                  </a:txBody>
                  <a:tcPr/>
                </a:tc>
                <a:tc>
                  <a:txBody>
                    <a:bodyPr/>
                    <a:lstStyle/>
                    <a:p>
                      <a:pPr algn="ctr"/>
                      <a:r>
                        <a:rPr lang="en-AU" sz="2000" dirty="0" smtClean="0"/>
                        <a:t>24</a:t>
                      </a:r>
                      <a:endParaRPr lang="en-AU" sz="2000" dirty="0"/>
                    </a:p>
                  </a:txBody>
                  <a:tcPr/>
                </a:tc>
                <a:tc>
                  <a:txBody>
                    <a:bodyPr/>
                    <a:lstStyle/>
                    <a:p>
                      <a:pPr algn="ctr"/>
                      <a:r>
                        <a:rPr lang="en-AU" sz="2000" dirty="0" smtClean="0"/>
                        <a:t>22 (2.2) =</a:t>
                      </a:r>
                      <a:endParaRPr lang="en-AU" sz="2000" dirty="0"/>
                    </a:p>
                  </a:txBody>
                  <a:tcPr/>
                </a:tc>
                <a:extLst>
                  <a:ext uri="{0D108BD9-81ED-4DB2-BD59-A6C34878D82A}">
                    <a16:rowId xmlns:a16="http://schemas.microsoft.com/office/drawing/2014/main" val="164946998"/>
                  </a:ext>
                </a:extLst>
              </a:tr>
              <a:tr h="495121">
                <a:tc>
                  <a:txBody>
                    <a:bodyPr/>
                    <a:lstStyle/>
                    <a:p>
                      <a:endParaRPr lang="en-AU" sz="2000" dirty="0"/>
                    </a:p>
                  </a:txBody>
                  <a:tcPr/>
                </a:tc>
                <a:tc>
                  <a:txBody>
                    <a:bodyPr/>
                    <a:lstStyle/>
                    <a:p>
                      <a:endParaRPr lang="en-AU" sz="2000" dirty="0"/>
                    </a:p>
                  </a:txBody>
                  <a:tcPr/>
                </a:tc>
                <a:tc>
                  <a:txBody>
                    <a:bodyPr/>
                    <a:lstStyle/>
                    <a:p>
                      <a:pPr algn="ctr"/>
                      <a:endParaRPr lang="en-AU" sz="2000" dirty="0"/>
                    </a:p>
                  </a:txBody>
                  <a:tcPr/>
                </a:tc>
                <a:tc>
                  <a:txBody>
                    <a:bodyPr/>
                    <a:lstStyle/>
                    <a:p>
                      <a:pPr algn="ctr"/>
                      <a:endParaRPr lang="en-AU" sz="2000" dirty="0"/>
                    </a:p>
                  </a:txBody>
                  <a:tcPr/>
                </a:tc>
                <a:extLst>
                  <a:ext uri="{0D108BD9-81ED-4DB2-BD59-A6C34878D82A}">
                    <a16:rowId xmlns:a16="http://schemas.microsoft.com/office/drawing/2014/main" val="2073438395"/>
                  </a:ext>
                </a:extLst>
              </a:tr>
              <a:tr h="495121">
                <a:tc>
                  <a:txBody>
                    <a:bodyPr/>
                    <a:lstStyle/>
                    <a:p>
                      <a:r>
                        <a:rPr lang="en-AU" sz="2000" dirty="0" smtClean="0"/>
                        <a:t>Aggregate</a:t>
                      </a:r>
                      <a:r>
                        <a:rPr lang="en-AU" sz="2000" baseline="0" dirty="0" smtClean="0"/>
                        <a:t> Score</a:t>
                      </a:r>
                      <a:endParaRPr lang="en-AU" sz="2000" dirty="0"/>
                    </a:p>
                  </a:txBody>
                  <a:tcPr/>
                </a:tc>
                <a:tc>
                  <a:txBody>
                    <a:bodyPr/>
                    <a:lstStyle/>
                    <a:p>
                      <a:endParaRPr lang="en-AU" sz="2000" dirty="0"/>
                    </a:p>
                  </a:txBody>
                  <a:tcPr/>
                </a:tc>
                <a:tc>
                  <a:txBody>
                    <a:bodyPr/>
                    <a:lstStyle/>
                    <a:p>
                      <a:pPr algn="ctr"/>
                      <a:endParaRPr lang="en-AU" sz="2000" dirty="0"/>
                    </a:p>
                  </a:txBody>
                  <a:tcPr/>
                </a:tc>
                <a:tc>
                  <a:txBody>
                    <a:bodyPr/>
                    <a:lstStyle/>
                    <a:p>
                      <a:pPr algn="ctr"/>
                      <a:r>
                        <a:rPr lang="en-AU" sz="2000" dirty="0" smtClean="0"/>
                        <a:t>109.2</a:t>
                      </a:r>
                      <a:endParaRPr lang="en-AU" sz="2000" dirty="0"/>
                    </a:p>
                  </a:txBody>
                  <a:tcPr/>
                </a:tc>
                <a:extLst>
                  <a:ext uri="{0D108BD9-81ED-4DB2-BD59-A6C34878D82A}">
                    <a16:rowId xmlns:a16="http://schemas.microsoft.com/office/drawing/2014/main" val="2885661995"/>
                  </a:ext>
                </a:extLst>
              </a:tr>
              <a:tr h="495121">
                <a:tc>
                  <a:txBody>
                    <a:bodyPr/>
                    <a:lstStyle/>
                    <a:p>
                      <a:endParaRPr lang="en-AU" sz="2000" dirty="0"/>
                    </a:p>
                  </a:txBody>
                  <a:tcPr/>
                </a:tc>
                <a:tc>
                  <a:txBody>
                    <a:bodyPr/>
                    <a:lstStyle/>
                    <a:p>
                      <a:endParaRPr lang="en-AU" sz="2000" dirty="0"/>
                    </a:p>
                  </a:txBody>
                  <a:tcPr/>
                </a:tc>
                <a:tc>
                  <a:txBody>
                    <a:bodyPr/>
                    <a:lstStyle/>
                    <a:p>
                      <a:pPr algn="ctr"/>
                      <a:endParaRPr lang="en-AU" sz="2000" dirty="0"/>
                    </a:p>
                  </a:txBody>
                  <a:tcPr/>
                </a:tc>
                <a:tc>
                  <a:txBody>
                    <a:bodyPr/>
                    <a:lstStyle/>
                    <a:p>
                      <a:pPr algn="ctr"/>
                      <a:endParaRPr lang="en-AU" sz="2000" dirty="0"/>
                    </a:p>
                  </a:txBody>
                  <a:tcPr/>
                </a:tc>
                <a:extLst>
                  <a:ext uri="{0D108BD9-81ED-4DB2-BD59-A6C34878D82A}">
                    <a16:rowId xmlns:a16="http://schemas.microsoft.com/office/drawing/2014/main" val="3702530645"/>
                  </a:ext>
                </a:extLst>
              </a:tr>
              <a:tr h="495121">
                <a:tc>
                  <a:txBody>
                    <a:bodyPr/>
                    <a:lstStyle/>
                    <a:p>
                      <a:r>
                        <a:rPr lang="en-AU" sz="2000" dirty="0" smtClean="0"/>
                        <a:t>ATAR Score</a:t>
                      </a:r>
                      <a:endParaRPr lang="en-AU" sz="2000" dirty="0"/>
                    </a:p>
                  </a:txBody>
                  <a:tcPr/>
                </a:tc>
                <a:tc>
                  <a:txBody>
                    <a:bodyPr/>
                    <a:lstStyle/>
                    <a:p>
                      <a:endParaRPr lang="en-AU" sz="2000" dirty="0"/>
                    </a:p>
                  </a:txBody>
                  <a:tcPr/>
                </a:tc>
                <a:tc>
                  <a:txBody>
                    <a:bodyPr/>
                    <a:lstStyle/>
                    <a:p>
                      <a:pPr algn="ctr"/>
                      <a:endParaRPr lang="en-AU" sz="2000" dirty="0"/>
                    </a:p>
                  </a:txBody>
                  <a:tcPr/>
                </a:tc>
                <a:tc>
                  <a:txBody>
                    <a:bodyPr/>
                    <a:lstStyle/>
                    <a:p>
                      <a:pPr algn="ctr"/>
                      <a:endParaRPr lang="en-AU" sz="2000" dirty="0"/>
                    </a:p>
                  </a:txBody>
                  <a:tcPr/>
                </a:tc>
                <a:extLst>
                  <a:ext uri="{0D108BD9-81ED-4DB2-BD59-A6C34878D82A}">
                    <a16:rowId xmlns:a16="http://schemas.microsoft.com/office/drawing/2014/main" val="1550888518"/>
                  </a:ext>
                </a:extLst>
              </a:tr>
            </a:tbl>
          </a:graphicData>
        </a:graphic>
      </p:graphicFrame>
      <p:sp>
        <p:nvSpPr>
          <p:cNvPr id="8" name="Rounded Rectangle 7"/>
          <p:cNvSpPr/>
          <p:nvPr/>
        </p:nvSpPr>
        <p:spPr>
          <a:xfrm>
            <a:off x="9448336" y="6026727"/>
            <a:ext cx="2106355" cy="5866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400" dirty="0" smtClean="0"/>
              <a:t>55.90</a:t>
            </a:r>
            <a:endParaRPr lang="en-AU" sz="2400" dirty="0"/>
          </a:p>
        </p:txBody>
      </p:sp>
    </p:spTree>
    <p:extLst>
      <p:ext uri="{BB962C8B-B14F-4D97-AF65-F5344CB8AC3E}">
        <p14:creationId xmlns:p14="http://schemas.microsoft.com/office/powerpoint/2010/main" val="3334055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5A93482-8E69-40F7-BCAD-5662A6CADB27}" type="datetime4">
              <a:rPr lang="en-US" smtClean="0"/>
              <a:pPr/>
              <a:t>February 16, 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normAutofit/>
          </a:bodyPr>
          <a:lstStyle/>
          <a:p>
            <a:fld id="{8B37D5FE-740C-46F5-801A-FA5477D9711F}" type="slidenum">
              <a:rPr lang="en-US" smtClean="0"/>
              <a:pPr/>
              <a:t>13</a:t>
            </a:fld>
            <a:endParaRPr lang="en-US"/>
          </a:p>
        </p:txBody>
      </p:sp>
      <p:graphicFrame>
        <p:nvGraphicFramePr>
          <p:cNvPr id="7" name="Table 6"/>
          <p:cNvGraphicFramePr>
            <a:graphicFrameLocks noGrp="1"/>
          </p:cNvGraphicFramePr>
          <p:nvPr>
            <p:extLst/>
          </p:nvPr>
        </p:nvGraphicFramePr>
        <p:xfrm>
          <a:off x="362854" y="1668904"/>
          <a:ext cx="11538200" cy="4944427"/>
        </p:xfrm>
        <a:graphic>
          <a:graphicData uri="http://schemas.openxmlformats.org/drawingml/2006/table">
            <a:tbl>
              <a:tblPr firstRow="1" bandRow="1">
                <a:tableStyleId>{5C22544A-7EE6-4342-B048-85BDC9FD1C3A}</a:tableStyleId>
              </a:tblPr>
              <a:tblGrid>
                <a:gridCol w="3153337">
                  <a:extLst>
                    <a:ext uri="{9D8B030D-6E8A-4147-A177-3AD203B41FA5}">
                      <a16:colId xmlns:a16="http://schemas.microsoft.com/office/drawing/2014/main" val="1813959038"/>
                    </a:ext>
                  </a:extLst>
                </a:gridCol>
                <a:gridCol w="2615763">
                  <a:extLst>
                    <a:ext uri="{9D8B030D-6E8A-4147-A177-3AD203B41FA5}">
                      <a16:colId xmlns:a16="http://schemas.microsoft.com/office/drawing/2014/main" val="2312678395"/>
                    </a:ext>
                  </a:extLst>
                </a:gridCol>
                <a:gridCol w="2884550">
                  <a:extLst>
                    <a:ext uri="{9D8B030D-6E8A-4147-A177-3AD203B41FA5}">
                      <a16:colId xmlns:a16="http://schemas.microsoft.com/office/drawing/2014/main" val="2890274583"/>
                    </a:ext>
                  </a:extLst>
                </a:gridCol>
                <a:gridCol w="2884550">
                  <a:extLst>
                    <a:ext uri="{9D8B030D-6E8A-4147-A177-3AD203B41FA5}">
                      <a16:colId xmlns:a16="http://schemas.microsoft.com/office/drawing/2014/main" val="1541538313"/>
                    </a:ext>
                  </a:extLst>
                </a:gridCol>
              </a:tblGrid>
              <a:tr h="488338">
                <a:tc>
                  <a:txBody>
                    <a:bodyPr/>
                    <a:lstStyle/>
                    <a:p>
                      <a:r>
                        <a:rPr lang="en-AU" sz="2000" dirty="0" smtClean="0"/>
                        <a:t>Subject</a:t>
                      </a:r>
                      <a:endParaRPr lang="en-AU" sz="2000" dirty="0"/>
                    </a:p>
                  </a:txBody>
                  <a:tcPr/>
                </a:tc>
                <a:tc>
                  <a:txBody>
                    <a:bodyPr/>
                    <a:lstStyle/>
                    <a:p>
                      <a:r>
                        <a:rPr lang="en-AU" sz="2000" dirty="0" smtClean="0"/>
                        <a:t>Results</a:t>
                      </a:r>
                      <a:endParaRPr lang="en-AU" sz="2000" dirty="0"/>
                    </a:p>
                  </a:txBody>
                  <a:tcPr/>
                </a:tc>
                <a:tc>
                  <a:txBody>
                    <a:bodyPr/>
                    <a:lstStyle/>
                    <a:p>
                      <a:r>
                        <a:rPr lang="en-AU" sz="2000" dirty="0" smtClean="0"/>
                        <a:t>VCE Study</a:t>
                      </a:r>
                      <a:r>
                        <a:rPr lang="en-AU" sz="2000" baseline="0" dirty="0" smtClean="0"/>
                        <a:t> Score</a:t>
                      </a:r>
                      <a:endParaRPr lang="en-AU" sz="2000" dirty="0"/>
                    </a:p>
                  </a:txBody>
                  <a:tcPr/>
                </a:tc>
                <a:tc>
                  <a:txBody>
                    <a:bodyPr/>
                    <a:lstStyle/>
                    <a:p>
                      <a:r>
                        <a:rPr lang="en-AU" sz="2000" dirty="0" smtClean="0"/>
                        <a:t>Scaled Score</a:t>
                      </a:r>
                      <a:endParaRPr lang="en-AU" sz="2000" dirty="0"/>
                    </a:p>
                  </a:txBody>
                  <a:tcPr/>
                </a:tc>
                <a:extLst>
                  <a:ext uri="{0D108BD9-81ED-4DB2-BD59-A6C34878D82A}">
                    <a16:rowId xmlns:a16="http://schemas.microsoft.com/office/drawing/2014/main" val="967281946"/>
                  </a:ext>
                </a:extLst>
              </a:tr>
              <a:tr h="495121">
                <a:tc>
                  <a:txBody>
                    <a:bodyPr/>
                    <a:lstStyle/>
                    <a:p>
                      <a:pPr marL="0" indent="0">
                        <a:buNone/>
                      </a:pPr>
                      <a:r>
                        <a:rPr lang="en-AU" sz="2000" dirty="0" smtClean="0"/>
                        <a:t>1. English</a:t>
                      </a:r>
                      <a:endParaRPr lang="en-AU" sz="2000" dirty="0"/>
                    </a:p>
                  </a:txBody>
                  <a:tcPr/>
                </a:tc>
                <a:tc>
                  <a:txBody>
                    <a:bodyPr/>
                    <a:lstStyle/>
                    <a:p>
                      <a:r>
                        <a:rPr lang="en-AU" sz="2000" dirty="0" smtClean="0"/>
                        <a:t>A+</a:t>
                      </a:r>
                      <a:r>
                        <a:rPr lang="en-AU" sz="2000" baseline="0" dirty="0" smtClean="0"/>
                        <a:t>  A+  A+</a:t>
                      </a:r>
                      <a:endParaRPr lang="en-AU" sz="2000" dirty="0"/>
                    </a:p>
                  </a:txBody>
                  <a:tcPr/>
                </a:tc>
                <a:tc>
                  <a:txBody>
                    <a:bodyPr/>
                    <a:lstStyle/>
                    <a:p>
                      <a:pPr algn="ctr"/>
                      <a:r>
                        <a:rPr lang="en-AU" sz="2000" dirty="0" smtClean="0"/>
                        <a:t>40</a:t>
                      </a:r>
                      <a:endParaRPr lang="en-AU" sz="2000" dirty="0"/>
                    </a:p>
                  </a:txBody>
                  <a:tcPr/>
                </a:tc>
                <a:tc>
                  <a:txBody>
                    <a:bodyPr/>
                    <a:lstStyle/>
                    <a:p>
                      <a:pPr algn="ctr"/>
                      <a:r>
                        <a:rPr lang="en-AU" sz="2000" dirty="0" smtClean="0"/>
                        <a:t>40 +</a:t>
                      </a:r>
                      <a:endParaRPr lang="en-AU" sz="2000" dirty="0"/>
                    </a:p>
                  </a:txBody>
                  <a:tcPr/>
                </a:tc>
                <a:extLst>
                  <a:ext uri="{0D108BD9-81ED-4DB2-BD59-A6C34878D82A}">
                    <a16:rowId xmlns:a16="http://schemas.microsoft.com/office/drawing/2014/main" val="3611608381"/>
                  </a:ext>
                </a:extLst>
              </a:tr>
              <a:tr h="495121">
                <a:tc>
                  <a:txBody>
                    <a:bodyPr/>
                    <a:lstStyle/>
                    <a:p>
                      <a:r>
                        <a:rPr lang="en-AU" sz="2000" dirty="0" smtClean="0"/>
                        <a:t>2. Legal Studies</a:t>
                      </a:r>
                    </a:p>
                  </a:txBody>
                  <a:tcPr/>
                </a:tc>
                <a:tc>
                  <a:txBody>
                    <a:bodyPr/>
                    <a:lstStyle/>
                    <a:p>
                      <a:r>
                        <a:rPr lang="en-AU" sz="2000" dirty="0" smtClean="0"/>
                        <a:t>A</a:t>
                      </a:r>
                      <a:r>
                        <a:rPr lang="en-AU" sz="2000" baseline="0" dirty="0" smtClean="0"/>
                        <a:t>    </a:t>
                      </a:r>
                      <a:r>
                        <a:rPr lang="en-AU" sz="2000" baseline="0" dirty="0" err="1" smtClean="0"/>
                        <a:t>A</a:t>
                      </a:r>
                      <a:r>
                        <a:rPr lang="en-AU" sz="2000" baseline="0" dirty="0" smtClean="0"/>
                        <a:t>     B+</a:t>
                      </a:r>
                      <a:endParaRPr lang="en-AU" sz="2000" dirty="0"/>
                    </a:p>
                  </a:txBody>
                  <a:tcPr/>
                </a:tc>
                <a:tc>
                  <a:txBody>
                    <a:bodyPr/>
                    <a:lstStyle/>
                    <a:p>
                      <a:pPr algn="ctr"/>
                      <a:r>
                        <a:rPr lang="en-AU" sz="2000" dirty="0" smtClean="0"/>
                        <a:t>34</a:t>
                      </a:r>
                      <a:endParaRPr lang="en-AU" sz="2000" dirty="0"/>
                    </a:p>
                  </a:txBody>
                  <a:tcPr/>
                </a:tc>
                <a:tc>
                  <a:txBody>
                    <a:bodyPr/>
                    <a:lstStyle/>
                    <a:p>
                      <a:pPr algn="ctr"/>
                      <a:r>
                        <a:rPr lang="en-AU" sz="2000" baseline="0" dirty="0" smtClean="0"/>
                        <a:t>34 +</a:t>
                      </a:r>
                      <a:endParaRPr lang="en-AU" sz="2000" dirty="0"/>
                    </a:p>
                  </a:txBody>
                  <a:tcPr/>
                </a:tc>
                <a:extLst>
                  <a:ext uri="{0D108BD9-81ED-4DB2-BD59-A6C34878D82A}">
                    <a16:rowId xmlns:a16="http://schemas.microsoft.com/office/drawing/2014/main" val="985611388"/>
                  </a:ext>
                </a:extLst>
              </a:tr>
              <a:tr h="495121">
                <a:tc>
                  <a:txBody>
                    <a:bodyPr/>
                    <a:lstStyle/>
                    <a:p>
                      <a:r>
                        <a:rPr lang="en-AU" sz="2000" dirty="0" smtClean="0"/>
                        <a:t>3. Chemistry</a:t>
                      </a:r>
                      <a:endParaRPr lang="en-AU" sz="2000" dirty="0"/>
                    </a:p>
                  </a:txBody>
                  <a:tcPr/>
                </a:tc>
                <a:tc>
                  <a:txBody>
                    <a:bodyPr/>
                    <a:lstStyle/>
                    <a:p>
                      <a:r>
                        <a:rPr lang="en-AU" sz="2000" dirty="0" smtClean="0"/>
                        <a:t>B+  C+  C+</a:t>
                      </a:r>
                      <a:endParaRPr lang="en-AU" sz="2000" dirty="0"/>
                    </a:p>
                  </a:txBody>
                  <a:tcPr/>
                </a:tc>
                <a:tc>
                  <a:txBody>
                    <a:bodyPr/>
                    <a:lstStyle/>
                    <a:p>
                      <a:pPr algn="ctr"/>
                      <a:r>
                        <a:rPr lang="en-AU" sz="2000" dirty="0" smtClean="0"/>
                        <a:t>32</a:t>
                      </a:r>
                      <a:endParaRPr lang="en-AU" sz="2000" dirty="0"/>
                    </a:p>
                  </a:txBody>
                  <a:tcPr/>
                </a:tc>
                <a:tc>
                  <a:txBody>
                    <a:bodyPr/>
                    <a:lstStyle/>
                    <a:p>
                      <a:pPr algn="ctr"/>
                      <a:r>
                        <a:rPr lang="en-AU" sz="2000" dirty="0" smtClean="0"/>
                        <a:t>32 +</a:t>
                      </a:r>
                      <a:endParaRPr lang="en-AU" sz="2000" dirty="0"/>
                    </a:p>
                  </a:txBody>
                  <a:tcPr/>
                </a:tc>
                <a:extLst>
                  <a:ext uri="{0D108BD9-81ED-4DB2-BD59-A6C34878D82A}">
                    <a16:rowId xmlns:a16="http://schemas.microsoft.com/office/drawing/2014/main" val="595665013"/>
                  </a:ext>
                </a:extLst>
              </a:tr>
              <a:tr h="495121">
                <a:tc>
                  <a:txBody>
                    <a:bodyPr/>
                    <a:lstStyle/>
                    <a:p>
                      <a:r>
                        <a:rPr lang="en-AU" sz="2000" dirty="0" smtClean="0"/>
                        <a:t>4. Maths Methods</a:t>
                      </a:r>
                      <a:endParaRPr lang="en-AU" sz="2000" dirty="0"/>
                    </a:p>
                  </a:txBody>
                  <a:tcPr/>
                </a:tc>
                <a:tc>
                  <a:txBody>
                    <a:bodyPr/>
                    <a:lstStyle/>
                    <a:p>
                      <a:r>
                        <a:rPr lang="en-AU" sz="2000" dirty="0" smtClean="0"/>
                        <a:t>B+   B    C+</a:t>
                      </a:r>
                      <a:endParaRPr lang="en-AU" sz="2000" dirty="0"/>
                    </a:p>
                  </a:txBody>
                  <a:tcPr/>
                </a:tc>
                <a:tc>
                  <a:txBody>
                    <a:bodyPr/>
                    <a:lstStyle/>
                    <a:p>
                      <a:pPr algn="ctr"/>
                      <a:r>
                        <a:rPr lang="en-AU" sz="2000" dirty="0" smtClean="0"/>
                        <a:t>35</a:t>
                      </a:r>
                      <a:endParaRPr lang="en-AU" sz="2000" dirty="0"/>
                    </a:p>
                  </a:txBody>
                  <a:tcPr/>
                </a:tc>
                <a:tc>
                  <a:txBody>
                    <a:bodyPr/>
                    <a:lstStyle/>
                    <a:p>
                      <a:pPr algn="ctr"/>
                      <a:r>
                        <a:rPr lang="en-AU" sz="2000" dirty="0" smtClean="0"/>
                        <a:t>35 +</a:t>
                      </a:r>
                      <a:endParaRPr lang="en-AU" sz="2000" dirty="0"/>
                    </a:p>
                  </a:txBody>
                  <a:tcPr/>
                </a:tc>
                <a:extLst>
                  <a:ext uri="{0D108BD9-81ED-4DB2-BD59-A6C34878D82A}">
                    <a16:rowId xmlns:a16="http://schemas.microsoft.com/office/drawing/2014/main" val="2422463635"/>
                  </a:ext>
                </a:extLst>
              </a:tr>
              <a:tr h="495121">
                <a:tc>
                  <a:txBody>
                    <a:bodyPr/>
                    <a:lstStyle/>
                    <a:p>
                      <a:r>
                        <a:rPr lang="en-AU" sz="2000" dirty="0" smtClean="0"/>
                        <a:t>5. Literature</a:t>
                      </a:r>
                      <a:endParaRPr lang="en-AU" sz="2000" dirty="0"/>
                    </a:p>
                  </a:txBody>
                  <a:tcPr/>
                </a:tc>
                <a:tc>
                  <a:txBody>
                    <a:bodyPr/>
                    <a:lstStyle/>
                    <a:p>
                      <a:r>
                        <a:rPr lang="en-AU" sz="2000" dirty="0" smtClean="0"/>
                        <a:t>B    </a:t>
                      </a:r>
                      <a:r>
                        <a:rPr lang="en-AU" sz="2000" baseline="0" dirty="0" smtClean="0"/>
                        <a:t> </a:t>
                      </a:r>
                      <a:r>
                        <a:rPr lang="en-AU" sz="2000" baseline="0" dirty="0" err="1" smtClean="0"/>
                        <a:t>B</a:t>
                      </a:r>
                      <a:r>
                        <a:rPr lang="en-AU" sz="2000" baseline="0" dirty="0" smtClean="0"/>
                        <a:t>     C+</a:t>
                      </a:r>
                      <a:endParaRPr lang="en-AU" sz="2000" dirty="0"/>
                    </a:p>
                  </a:txBody>
                  <a:tcPr/>
                </a:tc>
                <a:tc>
                  <a:txBody>
                    <a:bodyPr/>
                    <a:lstStyle/>
                    <a:p>
                      <a:pPr algn="ctr"/>
                      <a:r>
                        <a:rPr lang="en-AU" sz="2000" dirty="0" smtClean="0"/>
                        <a:t>27 </a:t>
                      </a:r>
                      <a:endParaRPr lang="en-AU" sz="2000" dirty="0"/>
                    </a:p>
                  </a:txBody>
                  <a:tcPr/>
                </a:tc>
                <a:tc>
                  <a:txBody>
                    <a:bodyPr/>
                    <a:lstStyle/>
                    <a:p>
                      <a:pPr algn="ctr"/>
                      <a:r>
                        <a:rPr lang="en-AU" sz="2000" dirty="0" smtClean="0"/>
                        <a:t>27 (2.7) =</a:t>
                      </a:r>
                      <a:endParaRPr lang="en-AU" sz="2000" dirty="0"/>
                    </a:p>
                  </a:txBody>
                  <a:tcPr/>
                </a:tc>
                <a:extLst>
                  <a:ext uri="{0D108BD9-81ED-4DB2-BD59-A6C34878D82A}">
                    <a16:rowId xmlns:a16="http://schemas.microsoft.com/office/drawing/2014/main" val="164946998"/>
                  </a:ext>
                </a:extLst>
              </a:tr>
              <a:tr h="495121">
                <a:tc>
                  <a:txBody>
                    <a:bodyPr/>
                    <a:lstStyle/>
                    <a:p>
                      <a:r>
                        <a:rPr lang="en-AU" sz="2000" dirty="0" smtClean="0"/>
                        <a:t>6. Informatics</a:t>
                      </a:r>
                      <a:endParaRPr lang="en-AU" sz="2000" dirty="0"/>
                    </a:p>
                  </a:txBody>
                  <a:tcPr/>
                </a:tc>
                <a:tc>
                  <a:txBody>
                    <a:bodyPr/>
                    <a:lstStyle/>
                    <a:p>
                      <a:r>
                        <a:rPr lang="en-AU" sz="2000" dirty="0" smtClean="0"/>
                        <a:t>B     C+   C</a:t>
                      </a:r>
                      <a:endParaRPr lang="en-AU" sz="2000" dirty="0"/>
                    </a:p>
                  </a:txBody>
                  <a:tcPr/>
                </a:tc>
                <a:tc>
                  <a:txBody>
                    <a:bodyPr/>
                    <a:lstStyle/>
                    <a:p>
                      <a:pPr algn="ctr"/>
                      <a:r>
                        <a:rPr lang="en-AU" sz="2000" dirty="0" smtClean="0"/>
                        <a:t>27</a:t>
                      </a:r>
                      <a:endParaRPr lang="en-AU" sz="2000" dirty="0"/>
                    </a:p>
                  </a:txBody>
                  <a:tcPr/>
                </a:tc>
                <a:tc>
                  <a:txBody>
                    <a:bodyPr/>
                    <a:lstStyle/>
                    <a:p>
                      <a:pPr algn="ctr"/>
                      <a:r>
                        <a:rPr lang="en-AU" sz="2000" dirty="0" smtClean="0"/>
                        <a:t>27 (2.7)</a:t>
                      </a:r>
                      <a:endParaRPr lang="en-AU" sz="2000" dirty="0"/>
                    </a:p>
                  </a:txBody>
                  <a:tcPr/>
                </a:tc>
                <a:extLst>
                  <a:ext uri="{0D108BD9-81ED-4DB2-BD59-A6C34878D82A}">
                    <a16:rowId xmlns:a16="http://schemas.microsoft.com/office/drawing/2014/main" val="2073438395"/>
                  </a:ext>
                </a:extLst>
              </a:tr>
              <a:tr h="495121">
                <a:tc>
                  <a:txBody>
                    <a:bodyPr/>
                    <a:lstStyle/>
                    <a:p>
                      <a:r>
                        <a:rPr lang="en-AU" sz="2000" dirty="0" smtClean="0"/>
                        <a:t>Aggregate</a:t>
                      </a:r>
                      <a:r>
                        <a:rPr lang="en-AU" sz="2000" baseline="0" dirty="0" smtClean="0"/>
                        <a:t> Score</a:t>
                      </a:r>
                      <a:endParaRPr lang="en-AU" sz="2000" dirty="0"/>
                    </a:p>
                  </a:txBody>
                  <a:tcPr/>
                </a:tc>
                <a:tc>
                  <a:txBody>
                    <a:bodyPr/>
                    <a:lstStyle/>
                    <a:p>
                      <a:endParaRPr lang="en-AU" sz="2000" dirty="0"/>
                    </a:p>
                  </a:txBody>
                  <a:tcPr/>
                </a:tc>
                <a:tc>
                  <a:txBody>
                    <a:bodyPr/>
                    <a:lstStyle/>
                    <a:p>
                      <a:pPr algn="ctr"/>
                      <a:endParaRPr lang="en-AU" sz="2000" dirty="0"/>
                    </a:p>
                  </a:txBody>
                  <a:tcPr/>
                </a:tc>
                <a:tc>
                  <a:txBody>
                    <a:bodyPr/>
                    <a:lstStyle/>
                    <a:p>
                      <a:pPr algn="ctr"/>
                      <a:r>
                        <a:rPr lang="en-AU" sz="2000" dirty="0" smtClean="0"/>
                        <a:t>145.9</a:t>
                      </a:r>
                      <a:endParaRPr lang="en-AU" sz="2000" dirty="0"/>
                    </a:p>
                  </a:txBody>
                  <a:tcPr/>
                </a:tc>
                <a:extLst>
                  <a:ext uri="{0D108BD9-81ED-4DB2-BD59-A6C34878D82A}">
                    <a16:rowId xmlns:a16="http://schemas.microsoft.com/office/drawing/2014/main" val="2885661995"/>
                  </a:ext>
                </a:extLst>
              </a:tr>
              <a:tr h="495121">
                <a:tc>
                  <a:txBody>
                    <a:bodyPr/>
                    <a:lstStyle/>
                    <a:p>
                      <a:endParaRPr lang="en-AU" sz="2000" dirty="0"/>
                    </a:p>
                  </a:txBody>
                  <a:tcPr/>
                </a:tc>
                <a:tc>
                  <a:txBody>
                    <a:bodyPr/>
                    <a:lstStyle/>
                    <a:p>
                      <a:endParaRPr lang="en-AU" sz="2000" dirty="0"/>
                    </a:p>
                  </a:txBody>
                  <a:tcPr/>
                </a:tc>
                <a:tc>
                  <a:txBody>
                    <a:bodyPr/>
                    <a:lstStyle/>
                    <a:p>
                      <a:pPr algn="ctr"/>
                      <a:endParaRPr lang="en-AU" sz="2000" dirty="0"/>
                    </a:p>
                  </a:txBody>
                  <a:tcPr/>
                </a:tc>
                <a:tc>
                  <a:txBody>
                    <a:bodyPr/>
                    <a:lstStyle/>
                    <a:p>
                      <a:pPr algn="ctr"/>
                      <a:endParaRPr lang="en-AU" sz="2000" dirty="0"/>
                    </a:p>
                  </a:txBody>
                  <a:tcPr/>
                </a:tc>
                <a:extLst>
                  <a:ext uri="{0D108BD9-81ED-4DB2-BD59-A6C34878D82A}">
                    <a16:rowId xmlns:a16="http://schemas.microsoft.com/office/drawing/2014/main" val="3702530645"/>
                  </a:ext>
                </a:extLst>
              </a:tr>
              <a:tr h="495121">
                <a:tc>
                  <a:txBody>
                    <a:bodyPr/>
                    <a:lstStyle/>
                    <a:p>
                      <a:r>
                        <a:rPr lang="en-AU" sz="2000" dirty="0" smtClean="0"/>
                        <a:t>ATAR Score</a:t>
                      </a:r>
                      <a:endParaRPr lang="en-AU" sz="2000" dirty="0"/>
                    </a:p>
                  </a:txBody>
                  <a:tcPr/>
                </a:tc>
                <a:tc>
                  <a:txBody>
                    <a:bodyPr/>
                    <a:lstStyle/>
                    <a:p>
                      <a:endParaRPr lang="en-AU" sz="2000" dirty="0"/>
                    </a:p>
                  </a:txBody>
                  <a:tcPr/>
                </a:tc>
                <a:tc>
                  <a:txBody>
                    <a:bodyPr/>
                    <a:lstStyle/>
                    <a:p>
                      <a:pPr algn="ctr"/>
                      <a:endParaRPr lang="en-AU" sz="2000" dirty="0"/>
                    </a:p>
                  </a:txBody>
                  <a:tcPr/>
                </a:tc>
                <a:tc>
                  <a:txBody>
                    <a:bodyPr/>
                    <a:lstStyle/>
                    <a:p>
                      <a:pPr algn="ctr"/>
                      <a:endParaRPr lang="en-AU" sz="2000" dirty="0"/>
                    </a:p>
                  </a:txBody>
                  <a:tcPr/>
                </a:tc>
                <a:extLst>
                  <a:ext uri="{0D108BD9-81ED-4DB2-BD59-A6C34878D82A}">
                    <a16:rowId xmlns:a16="http://schemas.microsoft.com/office/drawing/2014/main" val="1550888518"/>
                  </a:ext>
                </a:extLst>
              </a:tr>
            </a:tbl>
          </a:graphicData>
        </a:graphic>
      </p:graphicFrame>
      <p:sp>
        <p:nvSpPr>
          <p:cNvPr id="2" name="Rounded Rectangle 1"/>
          <p:cNvSpPr/>
          <p:nvPr/>
        </p:nvSpPr>
        <p:spPr>
          <a:xfrm>
            <a:off x="9486900" y="6043613"/>
            <a:ext cx="1900238" cy="5697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400" dirty="0" smtClean="0"/>
              <a:t>88.35</a:t>
            </a:r>
            <a:endParaRPr lang="en-AU" sz="2400" dirty="0"/>
          </a:p>
        </p:txBody>
      </p:sp>
    </p:spTree>
    <p:extLst>
      <p:ext uri="{BB962C8B-B14F-4D97-AF65-F5344CB8AC3E}">
        <p14:creationId xmlns:p14="http://schemas.microsoft.com/office/powerpoint/2010/main" val="126288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5A93482-8E69-40F7-BCAD-5662A6CADB27}" type="datetime4">
              <a:rPr lang="en-US" smtClean="0"/>
              <a:pPr/>
              <a:t>February 16, 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normAutofit/>
          </a:bodyPr>
          <a:lstStyle/>
          <a:p>
            <a:fld id="{8B37D5FE-740C-46F5-801A-FA5477D9711F}" type="slidenum">
              <a:rPr lang="en-US" smtClean="0"/>
              <a:pPr/>
              <a:t>14</a:t>
            </a:fld>
            <a:endParaRPr lang="en-US"/>
          </a:p>
        </p:txBody>
      </p:sp>
      <p:graphicFrame>
        <p:nvGraphicFramePr>
          <p:cNvPr id="7" name="Table 6"/>
          <p:cNvGraphicFramePr>
            <a:graphicFrameLocks noGrp="1"/>
          </p:cNvGraphicFramePr>
          <p:nvPr>
            <p:extLst/>
          </p:nvPr>
        </p:nvGraphicFramePr>
        <p:xfrm>
          <a:off x="362854" y="1668904"/>
          <a:ext cx="11538200" cy="4944427"/>
        </p:xfrm>
        <a:graphic>
          <a:graphicData uri="http://schemas.openxmlformats.org/drawingml/2006/table">
            <a:tbl>
              <a:tblPr firstRow="1" bandRow="1">
                <a:tableStyleId>{5C22544A-7EE6-4342-B048-85BDC9FD1C3A}</a:tableStyleId>
              </a:tblPr>
              <a:tblGrid>
                <a:gridCol w="3153337">
                  <a:extLst>
                    <a:ext uri="{9D8B030D-6E8A-4147-A177-3AD203B41FA5}">
                      <a16:colId xmlns:a16="http://schemas.microsoft.com/office/drawing/2014/main" val="1813959038"/>
                    </a:ext>
                  </a:extLst>
                </a:gridCol>
                <a:gridCol w="2615763">
                  <a:extLst>
                    <a:ext uri="{9D8B030D-6E8A-4147-A177-3AD203B41FA5}">
                      <a16:colId xmlns:a16="http://schemas.microsoft.com/office/drawing/2014/main" val="2312678395"/>
                    </a:ext>
                  </a:extLst>
                </a:gridCol>
                <a:gridCol w="2884550">
                  <a:extLst>
                    <a:ext uri="{9D8B030D-6E8A-4147-A177-3AD203B41FA5}">
                      <a16:colId xmlns:a16="http://schemas.microsoft.com/office/drawing/2014/main" val="2890274583"/>
                    </a:ext>
                  </a:extLst>
                </a:gridCol>
                <a:gridCol w="2884550">
                  <a:extLst>
                    <a:ext uri="{9D8B030D-6E8A-4147-A177-3AD203B41FA5}">
                      <a16:colId xmlns:a16="http://schemas.microsoft.com/office/drawing/2014/main" val="1541538313"/>
                    </a:ext>
                  </a:extLst>
                </a:gridCol>
              </a:tblGrid>
              <a:tr h="488338">
                <a:tc>
                  <a:txBody>
                    <a:bodyPr/>
                    <a:lstStyle/>
                    <a:p>
                      <a:r>
                        <a:rPr lang="en-AU" sz="2000" dirty="0" smtClean="0"/>
                        <a:t>Subject</a:t>
                      </a:r>
                      <a:endParaRPr lang="en-AU" sz="2000" dirty="0"/>
                    </a:p>
                  </a:txBody>
                  <a:tcPr/>
                </a:tc>
                <a:tc>
                  <a:txBody>
                    <a:bodyPr/>
                    <a:lstStyle/>
                    <a:p>
                      <a:r>
                        <a:rPr lang="en-AU" sz="2000" dirty="0" smtClean="0"/>
                        <a:t>Results</a:t>
                      </a:r>
                      <a:endParaRPr lang="en-AU" sz="2000" dirty="0"/>
                    </a:p>
                  </a:txBody>
                  <a:tcPr/>
                </a:tc>
                <a:tc>
                  <a:txBody>
                    <a:bodyPr/>
                    <a:lstStyle/>
                    <a:p>
                      <a:r>
                        <a:rPr lang="en-AU" sz="2000" dirty="0" smtClean="0"/>
                        <a:t>VCE Study</a:t>
                      </a:r>
                      <a:r>
                        <a:rPr lang="en-AU" sz="2000" baseline="0" dirty="0" smtClean="0"/>
                        <a:t> Score</a:t>
                      </a:r>
                      <a:endParaRPr lang="en-AU" sz="2000" dirty="0"/>
                    </a:p>
                  </a:txBody>
                  <a:tcPr/>
                </a:tc>
                <a:tc>
                  <a:txBody>
                    <a:bodyPr/>
                    <a:lstStyle/>
                    <a:p>
                      <a:r>
                        <a:rPr lang="en-AU" sz="2000" dirty="0" smtClean="0"/>
                        <a:t>Scaled Score</a:t>
                      </a:r>
                      <a:endParaRPr lang="en-AU" sz="2000" dirty="0"/>
                    </a:p>
                  </a:txBody>
                  <a:tcPr/>
                </a:tc>
                <a:extLst>
                  <a:ext uri="{0D108BD9-81ED-4DB2-BD59-A6C34878D82A}">
                    <a16:rowId xmlns:a16="http://schemas.microsoft.com/office/drawing/2014/main" val="967281946"/>
                  </a:ext>
                </a:extLst>
              </a:tr>
              <a:tr h="495121">
                <a:tc>
                  <a:txBody>
                    <a:bodyPr/>
                    <a:lstStyle/>
                    <a:p>
                      <a:pPr marL="0" indent="0">
                        <a:buNone/>
                      </a:pPr>
                      <a:r>
                        <a:rPr lang="en-AU" sz="2000" dirty="0" smtClean="0"/>
                        <a:t>1. English</a:t>
                      </a:r>
                      <a:endParaRPr lang="en-AU" sz="2000" dirty="0"/>
                    </a:p>
                  </a:txBody>
                  <a:tcPr/>
                </a:tc>
                <a:tc>
                  <a:txBody>
                    <a:bodyPr/>
                    <a:lstStyle/>
                    <a:p>
                      <a:r>
                        <a:rPr lang="en-AU" sz="2000" dirty="0" smtClean="0"/>
                        <a:t>A</a:t>
                      </a:r>
                      <a:r>
                        <a:rPr lang="en-AU" sz="2000" baseline="0" dirty="0" smtClean="0"/>
                        <a:t>     </a:t>
                      </a:r>
                      <a:r>
                        <a:rPr lang="en-AU" sz="2000" baseline="0" dirty="0" err="1" smtClean="0"/>
                        <a:t>A</a:t>
                      </a:r>
                      <a:r>
                        <a:rPr lang="en-AU" sz="2000" baseline="0" dirty="0" smtClean="0"/>
                        <a:t>     B</a:t>
                      </a:r>
                      <a:endParaRPr lang="en-AU" sz="2000" dirty="0"/>
                    </a:p>
                  </a:txBody>
                  <a:tcPr/>
                </a:tc>
                <a:tc>
                  <a:txBody>
                    <a:bodyPr/>
                    <a:lstStyle/>
                    <a:p>
                      <a:pPr algn="ctr"/>
                      <a:r>
                        <a:rPr lang="en-AU" sz="2000" dirty="0" smtClean="0"/>
                        <a:t>34</a:t>
                      </a:r>
                      <a:endParaRPr lang="en-AU" sz="2000" dirty="0"/>
                    </a:p>
                  </a:txBody>
                  <a:tcPr/>
                </a:tc>
                <a:tc>
                  <a:txBody>
                    <a:bodyPr/>
                    <a:lstStyle/>
                    <a:p>
                      <a:pPr algn="ctr"/>
                      <a:r>
                        <a:rPr lang="en-AU" sz="2000" dirty="0" smtClean="0"/>
                        <a:t>32 +</a:t>
                      </a:r>
                      <a:endParaRPr lang="en-AU" sz="2000" dirty="0"/>
                    </a:p>
                  </a:txBody>
                  <a:tcPr/>
                </a:tc>
                <a:extLst>
                  <a:ext uri="{0D108BD9-81ED-4DB2-BD59-A6C34878D82A}">
                    <a16:rowId xmlns:a16="http://schemas.microsoft.com/office/drawing/2014/main" val="3611608381"/>
                  </a:ext>
                </a:extLst>
              </a:tr>
              <a:tr h="495121">
                <a:tc>
                  <a:txBody>
                    <a:bodyPr/>
                    <a:lstStyle/>
                    <a:p>
                      <a:r>
                        <a:rPr lang="en-AU" sz="2000" dirty="0" smtClean="0"/>
                        <a:t>2. Health</a:t>
                      </a:r>
                    </a:p>
                  </a:txBody>
                  <a:tcPr/>
                </a:tc>
                <a:tc>
                  <a:txBody>
                    <a:bodyPr/>
                    <a:lstStyle/>
                    <a:p>
                      <a:r>
                        <a:rPr lang="en-AU" sz="2000" dirty="0" smtClean="0"/>
                        <a:t>A+</a:t>
                      </a:r>
                      <a:r>
                        <a:rPr lang="en-AU" sz="2000" baseline="0" dirty="0" smtClean="0"/>
                        <a:t>  A+  A+</a:t>
                      </a:r>
                    </a:p>
                  </a:txBody>
                  <a:tcPr/>
                </a:tc>
                <a:tc>
                  <a:txBody>
                    <a:bodyPr/>
                    <a:lstStyle/>
                    <a:p>
                      <a:pPr algn="ctr"/>
                      <a:r>
                        <a:rPr lang="en-AU" sz="2000" dirty="0" smtClean="0"/>
                        <a:t>43</a:t>
                      </a:r>
                      <a:endParaRPr lang="en-AU" sz="2000" dirty="0"/>
                    </a:p>
                  </a:txBody>
                  <a:tcPr/>
                </a:tc>
                <a:tc>
                  <a:txBody>
                    <a:bodyPr/>
                    <a:lstStyle/>
                    <a:p>
                      <a:pPr algn="ctr"/>
                      <a:r>
                        <a:rPr lang="en-AU" sz="2000" baseline="0" dirty="0" smtClean="0"/>
                        <a:t>41 +</a:t>
                      </a:r>
                      <a:endParaRPr lang="en-AU" sz="2000" dirty="0"/>
                    </a:p>
                  </a:txBody>
                  <a:tcPr/>
                </a:tc>
                <a:extLst>
                  <a:ext uri="{0D108BD9-81ED-4DB2-BD59-A6C34878D82A}">
                    <a16:rowId xmlns:a16="http://schemas.microsoft.com/office/drawing/2014/main" val="985611388"/>
                  </a:ext>
                </a:extLst>
              </a:tr>
              <a:tr h="495121">
                <a:tc>
                  <a:txBody>
                    <a:bodyPr/>
                    <a:lstStyle/>
                    <a:p>
                      <a:r>
                        <a:rPr lang="en-AU" sz="2000" dirty="0" smtClean="0"/>
                        <a:t>3. PE</a:t>
                      </a:r>
                      <a:endParaRPr lang="en-AU" sz="2000" dirty="0"/>
                    </a:p>
                  </a:txBody>
                  <a:tcPr/>
                </a:tc>
                <a:tc>
                  <a:txBody>
                    <a:bodyPr/>
                    <a:lstStyle/>
                    <a:p>
                      <a:r>
                        <a:rPr lang="en-AU" sz="2000" dirty="0" smtClean="0"/>
                        <a:t>A+  A+  A+ </a:t>
                      </a:r>
                      <a:endParaRPr lang="en-AU" sz="2000" dirty="0"/>
                    </a:p>
                  </a:txBody>
                  <a:tcPr/>
                </a:tc>
                <a:tc>
                  <a:txBody>
                    <a:bodyPr/>
                    <a:lstStyle/>
                    <a:p>
                      <a:pPr algn="ctr"/>
                      <a:r>
                        <a:rPr lang="en-AU" sz="2000" dirty="0" smtClean="0"/>
                        <a:t>42</a:t>
                      </a:r>
                      <a:endParaRPr lang="en-AU" sz="2000" dirty="0"/>
                    </a:p>
                  </a:txBody>
                  <a:tcPr/>
                </a:tc>
                <a:tc>
                  <a:txBody>
                    <a:bodyPr/>
                    <a:lstStyle/>
                    <a:p>
                      <a:pPr algn="ctr"/>
                      <a:r>
                        <a:rPr lang="en-AU" sz="2000" dirty="0" smtClean="0"/>
                        <a:t>40 +</a:t>
                      </a:r>
                      <a:endParaRPr lang="en-AU" sz="2000" dirty="0"/>
                    </a:p>
                  </a:txBody>
                  <a:tcPr/>
                </a:tc>
                <a:extLst>
                  <a:ext uri="{0D108BD9-81ED-4DB2-BD59-A6C34878D82A}">
                    <a16:rowId xmlns:a16="http://schemas.microsoft.com/office/drawing/2014/main" val="595665013"/>
                  </a:ext>
                </a:extLst>
              </a:tr>
              <a:tr h="495121">
                <a:tc>
                  <a:txBody>
                    <a:bodyPr/>
                    <a:lstStyle/>
                    <a:p>
                      <a:r>
                        <a:rPr lang="en-AU" sz="2000" dirty="0" smtClean="0"/>
                        <a:t>4. Geography</a:t>
                      </a:r>
                      <a:endParaRPr lang="en-AU" sz="2000" dirty="0"/>
                    </a:p>
                  </a:txBody>
                  <a:tcPr/>
                </a:tc>
                <a:tc>
                  <a:txBody>
                    <a:bodyPr/>
                    <a:lstStyle/>
                    <a:p>
                      <a:r>
                        <a:rPr lang="en-AU" sz="2000" dirty="0" smtClean="0"/>
                        <a:t>A+  A    </a:t>
                      </a:r>
                      <a:r>
                        <a:rPr lang="en-AU" sz="2000" dirty="0" err="1" smtClean="0"/>
                        <a:t>A</a:t>
                      </a:r>
                      <a:endParaRPr lang="en-AU" sz="2000" dirty="0"/>
                    </a:p>
                  </a:txBody>
                  <a:tcPr/>
                </a:tc>
                <a:tc>
                  <a:txBody>
                    <a:bodyPr/>
                    <a:lstStyle/>
                    <a:p>
                      <a:pPr algn="ctr"/>
                      <a:r>
                        <a:rPr lang="en-AU" sz="2000" dirty="0" smtClean="0"/>
                        <a:t>39</a:t>
                      </a:r>
                      <a:endParaRPr lang="en-AU" sz="2000" dirty="0"/>
                    </a:p>
                  </a:txBody>
                  <a:tcPr/>
                </a:tc>
                <a:tc>
                  <a:txBody>
                    <a:bodyPr/>
                    <a:lstStyle/>
                    <a:p>
                      <a:pPr algn="ctr"/>
                      <a:r>
                        <a:rPr lang="en-AU" sz="2000" dirty="0" smtClean="0"/>
                        <a:t>39 +</a:t>
                      </a:r>
                      <a:endParaRPr lang="en-AU" sz="2000" dirty="0"/>
                    </a:p>
                  </a:txBody>
                  <a:tcPr/>
                </a:tc>
                <a:extLst>
                  <a:ext uri="{0D108BD9-81ED-4DB2-BD59-A6C34878D82A}">
                    <a16:rowId xmlns:a16="http://schemas.microsoft.com/office/drawing/2014/main" val="2422463635"/>
                  </a:ext>
                </a:extLst>
              </a:tr>
              <a:tr h="495121">
                <a:tc>
                  <a:txBody>
                    <a:bodyPr/>
                    <a:lstStyle/>
                    <a:p>
                      <a:r>
                        <a:rPr lang="en-AU" sz="2000" dirty="0" smtClean="0"/>
                        <a:t>5. Further Maths</a:t>
                      </a:r>
                      <a:endParaRPr lang="en-AU" sz="2000" dirty="0"/>
                    </a:p>
                  </a:txBody>
                  <a:tcPr/>
                </a:tc>
                <a:tc>
                  <a:txBody>
                    <a:bodyPr/>
                    <a:lstStyle/>
                    <a:p>
                      <a:r>
                        <a:rPr lang="en-AU" sz="2000" dirty="0" smtClean="0"/>
                        <a:t>A    </a:t>
                      </a:r>
                      <a:r>
                        <a:rPr lang="en-AU" sz="2000" dirty="0" err="1" smtClean="0"/>
                        <a:t>A</a:t>
                      </a:r>
                      <a:r>
                        <a:rPr lang="en-AU" sz="2000" dirty="0" smtClean="0"/>
                        <a:t>+</a:t>
                      </a:r>
                      <a:r>
                        <a:rPr lang="en-AU" sz="2000" baseline="0" dirty="0" smtClean="0"/>
                        <a:t>  A+</a:t>
                      </a:r>
                      <a:endParaRPr lang="en-AU" sz="2000" dirty="0"/>
                    </a:p>
                  </a:txBody>
                  <a:tcPr/>
                </a:tc>
                <a:tc>
                  <a:txBody>
                    <a:bodyPr/>
                    <a:lstStyle/>
                    <a:p>
                      <a:pPr algn="ctr"/>
                      <a:r>
                        <a:rPr lang="en-AU" sz="2000" dirty="0" smtClean="0"/>
                        <a:t>40</a:t>
                      </a:r>
                      <a:endParaRPr lang="en-AU" sz="2000" dirty="0"/>
                    </a:p>
                  </a:txBody>
                  <a:tcPr/>
                </a:tc>
                <a:tc>
                  <a:txBody>
                    <a:bodyPr/>
                    <a:lstStyle/>
                    <a:p>
                      <a:pPr algn="ctr"/>
                      <a:r>
                        <a:rPr lang="en-AU" sz="2000" dirty="0" smtClean="0"/>
                        <a:t>38 (3.8+</a:t>
                      </a:r>
                      <a:endParaRPr lang="en-AU" sz="2000" dirty="0"/>
                    </a:p>
                  </a:txBody>
                  <a:tcPr/>
                </a:tc>
                <a:extLst>
                  <a:ext uri="{0D108BD9-81ED-4DB2-BD59-A6C34878D82A}">
                    <a16:rowId xmlns:a16="http://schemas.microsoft.com/office/drawing/2014/main" val="164946998"/>
                  </a:ext>
                </a:extLst>
              </a:tr>
              <a:tr h="495121">
                <a:tc>
                  <a:txBody>
                    <a:bodyPr/>
                    <a:lstStyle/>
                    <a:p>
                      <a:r>
                        <a:rPr lang="en-AU" sz="2000" dirty="0" smtClean="0"/>
                        <a:t>6. Physics</a:t>
                      </a:r>
                      <a:endParaRPr lang="en-AU" sz="2000" dirty="0"/>
                    </a:p>
                  </a:txBody>
                  <a:tcPr/>
                </a:tc>
                <a:tc>
                  <a:txBody>
                    <a:bodyPr/>
                    <a:lstStyle/>
                    <a:p>
                      <a:r>
                        <a:rPr lang="en-AU" sz="2000" dirty="0" smtClean="0"/>
                        <a:t>B    A     B+</a:t>
                      </a:r>
                      <a:endParaRPr lang="en-AU" sz="2000" dirty="0"/>
                    </a:p>
                  </a:txBody>
                  <a:tcPr/>
                </a:tc>
                <a:tc>
                  <a:txBody>
                    <a:bodyPr/>
                    <a:lstStyle/>
                    <a:p>
                      <a:pPr algn="ctr"/>
                      <a:r>
                        <a:rPr lang="en-AU" sz="2000" dirty="0" smtClean="0"/>
                        <a:t>33</a:t>
                      </a:r>
                      <a:endParaRPr lang="en-AU" sz="2000" dirty="0"/>
                    </a:p>
                  </a:txBody>
                  <a:tcPr/>
                </a:tc>
                <a:tc>
                  <a:txBody>
                    <a:bodyPr/>
                    <a:lstStyle/>
                    <a:p>
                      <a:pPr algn="ctr"/>
                      <a:r>
                        <a:rPr lang="en-AU" sz="2000" dirty="0" smtClean="0"/>
                        <a:t>35 (3.5)=</a:t>
                      </a:r>
                      <a:endParaRPr lang="en-AU" sz="2000" dirty="0"/>
                    </a:p>
                  </a:txBody>
                  <a:tcPr/>
                </a:tc>
                <a:extLst>
                  <a:ext uri="{0D108BD9-81ED-4DB2-BD59-A6C34878D82A}">
                    <a16:rowId xmlns:a16="http://schemas.microsoft.com/office/drawing/2014/main" val="1939535996"/>
                  </a:ext>
                </a:extLst>
              </a:tr>
              <a:tr h="495121">
                <a:tc>
                  <a:txBody>
                    <a:bodyPr/>
                    <a:lstStyle/>
                    <a:p>
                      <a:r>
                        <a:rPr lang="en-AU" sz="2000" dirty="0" smtClean="0"/>
                        <a:t>Aggregate</a:t>
                      </a:r>
                      <a:r>
                        <a:rPr lang="en-AU" sz="2000" baseline="0" dirty="0" smtClean="0"/>
                        <a:t> Score</a:t>
                      </a:r>
                      <a:endParaRPr lang="en-AU" sz="2000" dirty="0"/>
                    </a:p>
                  </a:txBody>
                  <a:tcPr/>
                </a:tc>
                <a:tc>
                  <a:txBody>
                    <a:bodyPr/>
                    <a:lstStyle/>
                    <a:p>
                      <a:endParaRPr lang="en-AU" sz="2000" dirty="0"/>
                    </a:p>
                  </a:txBody>
                  <a:tcPr/>
                </a:tc>
                <a:tc>
                  <a:txBody>
                    <a:bodyPr/>
                    <a:lstStyle/>
                    <a:p>
                      <a:pPr algn="ctr"/>
                      <a:endParaRPr lang="en-AU" sz="2000" dirty="0"/>
                    </a:p>
                  </a:txBody>
                  <a:tcPr/>
                </a:tc>
                <a:tc>
                  <a:txBody>
                    <a:bodyPr/>
                    <a:lstStyle/>
                    <a:p>
                      <a:pPr algn="ctr"/>
                      <a:r>
                        <a:rPr lang="en-AU" sz="2000" dirty="0" smtClean="0"/>
                        <a:t>159</a:t>
                      </a:r>
                      <a:endParaRPr lang="en-AU" sz="2000" dirty="0"/>
                    </a:p>
                  </a:txBody>
                  <a:tcPr/>
                </a:tc>
                <a:extLst>
                  <a:ext uri="{0D108BD9-81ED-4DB2-BD59-A6C34878D82A}">
                    <a16:rowId xmlns:a16="http://schemas.microsoft.com/office/drawing/2014/main" val="2885661995"/>
                  </a:ext>
                </a:extLst>
              </a:tr>
              <a:tr h="495121">
                <a:tc>
                  <a:txBody>
                    <a:bodyPr/>
                    <a:lstStyle/>
                    <a:p>
                      <a:endParaRPr lang="en-AU" sz="2000" dirty="0"/>
                    </a:p>
                  </a:txBody>
                  <a:tcPr/>
                </a:tc>
                <a:tc>
                  <a:txBody>
                    <a:bodyPr/>
                    <a:lstStyle/>
                    <a:p>
                      <a:endParaRPr lang="en-AU" sz="2000" dirty="0"/>
                    </a:p>
                  </a:txBody>
                  <a:tcPr/>
                </a:tc>
                <a:tc>
                  <a:txBody>
                    <a:bodyPr/>
                    <a:lstStyle/>
                    <a:p>
                      <a:pPr algn="ctr"/>
                      <a:endParaRPr lang="en-AU" sz="2000" dirty="0"/>
                    </a:p>
                  </a:txBody>
                  <a:tcPr/>
                </a:tc>
                <a:tc>
                  <a:txBody>
                    <a:bodyPr/>
                    <a:lstStyle/>
                    <a:p>
                      <a:pPr algn="ctr"/>
                      <a:endParaRPr lang="en-AU" sz="2000" dirty="0"/>
                    </a:p>
                  </a:txBody>
                  <a:tcPr/>
                </a:tc>
                <a:extLst>
                  <a:ext uri="{0D108BD9-81ED-4DB2-BD59-A6C34878D82A}">
                    <a16:rowId xmlns:a16="http://schemas.microsoft.com/office/drawing/2014/main" val="3702530645"/>
                  </a:ext>
                </a:extLst>
              </a:tr>
              <a:tr h="495121">
                <a:tc>
                  <a:txBody>
                    <a:bodyPr/>
                    <a:lstStyle/>
                    <a:p>
                      <a:r>
                        <a:rPr lang="en-AU" sz="2000" dirty="0" smtClean="0"/>
                        <a:t>ATAR Score</a:t>
                      </a:r>
                      <a:endParaRPr lang="en-AU" sz="2000" dirty="0"/>
                    </a:p>
                  </a:txBody>
                  <a:tcPr/>
                </a:tc>
                <a:tc>
                  <a:txBody>
                    <a:bodyPr/>
                    <a:lstStyle/>
                    <a:p>
                      <a:endParaRPr lang="en-AU" sz="2000" dirty="0"/>
                    </a:p>
                  </a:txBody>
                  <a:tcPr/>
                </a:tc>
                <a:tc>
                  <a:txBody>
                    <a:bodyPr/>
                    <a:lstStyle/>
                    <a:p>
                      <a:pPr algn="ctr"/>
                      <a:endParaRPr lang="en-AU" sz="2000" dirty="0"/>
                    </a:p>
                  </a:txBody>
                  <a:tcPr/>
                </a:tc>
                <a:tc>
                  <a:txBody>
                    <a:bodyPr/>
                    <a:lstStyle/>
                    <a:p>
                      <a:pPr algn="ctr"/>
                      <a:endParaRPr lang="en-AU" sz="2000" dirty="0"/>
                    </a:p>
                  </a:txBody>
                  <a:tcPr/>
                </a:tc>
                <a:extLst>
                  <a:ext uri="{0D108BD9-81ED-4DB2-BD59-A6C34878D82A}">
                    <a16:rowId xmlns:a16="http://schemas.microsoft.com/office/drawing/2014/main" val="1550888518"/>
                  </a:ext>
                </a:extLst>
              </a:tr>
            </a:tbl>
          </a:graphicData>
        </a:graphic>
      </p:graphicFrame>
      <p:sp>
        <p:nvSpPr>
          <p:cNvPr id="3" name="Rounded Rectangle 2"/>
          <p:cNvSpPr/>
          <p:nvPr/>
        </p:nvSpPr>
        <p:spPr>
          <a:xfrm>
            <a:off x="9448800" y="6109855"/>
            <a:ext cx="2036618" cy="5034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90.05</a:t>
            </a:r>
            <a:endParaRPr lang="en-AU" dirty="0"/>
          </a:p>
        </p:txBody>
      </p:sp>
    </p:spTree>
    <p:extLst>
      <p:ext uri="{BB962C8B-B14F-4D97-AF65-F5344CB8AC3E}">
        <p14:creationId xmlns:p14="http://schemas.microsoft.com/office/powerpoint/2010/main" val="4062095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4" name="Picture 4" descr="Logo, icon&#10;&#10;Description automatically generated">
            <a:extLst>
              <a:ext uri="{FF2B5EF4-FFF2-40B4-BE49-F238E27FC236}">
                <a16:creationId xmlns:a16="http://schemas.microsoft.com/office/drawing/2014/main" id="{3E8D868A-59B2-49CC-AF34-E9DDDA5C88E5}"/>
              </a:ext>
            </a:extLst>
          </p:cNvPr>
          <p:cNvPicPr>
            <a:picLocks noChangeAspect="1"/>
          </p:cNvPicPr>
          <p:nvPr/>
        </p:nvPicPr>
        <p:blipFill>
          <a:blip r:embed="rId2"/>
          <a:stretch>
            <a:fillRect/>
          </a:stretch>
        </p:blipFill>
        <p:spPr>
          <a:xfrm>
            <a:off x="10422340" y="5094026"/>
            <a:ext cx="1765111" cy="1765111"/>
          </a:xfrm>
          <a:prstGeom prst="rect">
            <a:avLst/>
          </a:prstGeom>
        </p:spPr>
      </p:pic>
      <p:sp>
        <p:nvSpPr>
          <p:cNvPr id="10" name="TextBox 9">
            <a:extLst>
              <a:ext uri="{FF2B5EF4-FFF2-40B4-BE49-F238E27FC236}">
                <a16:creationId xmlns:a16="http://schemas.microsoft.com/office/drawing/2014/main" id="{C0D3DC38-FDDF-42B3-9F62-D824C38B5388}"/>
              </a:ext>
            </a:extLst>
          </p:cNvPr>
          <p:cNvSpPr txBox="1"/>
          <p:nvPr/>
        </p:nvSpPr>
        <p:spPr>
          <a:xfrm>
            <a:off x="564642" y="273623"/>
            <a:ext cx="9740646" cy="707886"/>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4000" b="1" dirty="0" smtClean="0">
                <a:solidFill>
                  <a:schemeClr val="bg1"/>
                </a:solidFill>
              </a:rPr>
              <a:t>Some perspective……</a:t>
            </a:r>
            <a:endParaRPr lang="en-US" sz="4000" b="1" dirty="0">
              <a:solidFill>
                <a:schemeClr val="bg1"/>
              </a:solidFill>
              <a:cs typeface="Calibri"/>
            </a:endParaRPr>
          </a:p>
        </p:txBody>
      </p:sp>
      <p:sp>
        <p:nvSpPr>
          <p:cNvPr id="11" name="TextBox 10">
            <a:extLst>
              <a:ext uri="{FF2B5EF4-FFF2-40B4-BE49-F238E27FC236}">
                <a16:creationId xmlns:a16="http://schemas.microsoft.com/office/drawing/2014/main" id="{C76909B6-D7CF-49A4-9750-E8C6C89BD65B}"/>
              </a:ext>
            </a:extLst>
          </p:cNvPr>
          <p:cNvSpPr txBox="1"/>
          <p:nvPr/>
        </p:nvSpPr>
        <p:spPr>
          <a:xfrm>
            <a:off x="9592235" y="2456330"/>
            <a:ext cx="274320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2000" dirty="0">
                <a:solidFill>
                  <a:schemeClr val="bg1"/>
                </a:solidFill>
                <a:ea typeface="+mn-lt"/>
                <a:cs typeface="+mn-lt"/>
              </a:rPr>
              <a:t>gisbornesc.vic.edu.au</a:t>
            </a:r>
            <a:endParaRPr lang="en-US" sz="2000">
              <a:solidFill>
                <a:schemeClr val="bg1"/>
              </a:solidFill>
              <a:cs typeface="Calibri"/>
            </a:endParaRPr>
          </a:p>
        </p:txBody>
      </p:sp>
      <p:sp>
        <p:nvSpPr>
          <p:cNvPr id="2" name="TextBox 1"/>
          <p:cNvSpPr txBox="1"/>
          <p:nvPr/>
        </p:nvSpPr>
        <p:spPr>
          <a:xfrm>
            <a:off x="390906" y="1088136"/>
            <a:ext cx="5104638" cy="2308324"/>
          </a:xfrm>
          <a:prstGeom prst="rect">
            <a:avLst/>
          </a:prstGeom>
          <a:noFill/>
        </p:spPr>
        <p:txBody>
          <a:bodyPr wrap="square" rtlCol="0">
            <a:spAutoFit/>
          </a:bodyPr>
          <a:lstStyle/>
          <a:p>
            <a:pPr marL="285750" indent="-285750">
              <a:buFont typeface="Arial" panose="020B0604020202020204" pitchFamily="34" charset="0"/>
              <a:buChar char="•"/>
            </a:pPr>
            <a:r>
              <a:rPr lang="en-AU" dirty="0">
                <a:solidFill>
                  <a:schemeClr val="bg1"/>
                </a:solidFill>
              </a:rPr>
              <a:t>The sole purpose of the ATAR is to assist tertiary institutions in the selection process.</a:t>
            </a:r>
          </a:p>
          <a:p>
            <a:pPr marL="285750" indent="-285750">
              <a:buFont typeface="Arial" panose="020B0604020202020204" pitchFamily="34" charset="0"/>
              <a:buChar char="•"/>
            </a:pPr>
            <a:r>
              <a:rPr lang="en-AU" dirty="0">
                <a:solidFill>
                  <a:schemeClr val="bg1"/>
                </a:solidFill>
              </a:rPr>
              <a:t>Your ATAR is not reflective of your intelligence, and it should not define your life</a:t>
            </a:r>
          </a:p>
          <a:p>
            <a:pPr marL="285750" indent="-285750">
              <a:buFont typeface="Arial" panose="020B0604020202020204" pitchFamily="34" charset="0"/>
              <a:buChar char="•"/>
            </a:pPr>
            <a:r>
              <a:rPr lang="en-AU" dirty="0">
                <a:solidFill>
                  <a:schemeClr val="bg1"/>
                </a:solidFill>
              </a:rPr>
              <a:t>Success will look different for each student, and all we as a school can ask, and all you can ask of yourself is that you try your hardest every day</a:t>
            </a:r>
          </a:p>
          <a:p>
            <a:endParaRPr lang="en-AU" b="1" dirty="0"/>
          </a:p>
        </p:txBody>
      </p:sp>
      <p:pic>
        <p:nvPicPr>
          <p:cNvPr id="6" name="Picture 5"/>
          <p:cNvPicPr>
            <a:picLocks noChangeAspect="1"/>
          </p:cNvPicPr>
          <p:nvPr/>
        </p:nvPicPr>
        <p:blipFill>
          <a:blip r:embed="rId3"/>
          <a:stretch>
            <a:fillRect/>
          </a:stretch>
        </p:blipFill>
        <p:spPr>
          <a:xfrm>
            <a:off x="5084064" y="3203391"/>
            <a:ext cx="4416275" cy="3137109"/>
          </a:xfrm>
          <a:prstGeom prst="rect">
            <a:avLst/>
          </a:prstGeom>
        </p:spPr>
      </p:pic>
    </p:spTree>
    <p:extLst>
      <p:ext uri="{BB962C8B-B14F-4D97-AF65-F5344CB8AC3E}">
        <p14:creationId xmlns:p14="http://schemas.microsoft.com/office/powerpoint/2010/main" val="30601782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4" name="Picture 4" descr="Logo, icon&#10;&#10;Description automatically generated">
            <a:extLst>
              <a:ext uri="{FF2B5EF4-FFF2-40B4-BE49-F238E27FC236}">
                <a16:creationId xmlns:a16="http://schemas.microsoft.com/office/drawing/2014/main" id="{3E8D868A-59B2-49CC-AF34-E9DDDA5C88E5}"/>
              </a:ext>
            </a:extLst>
          </p:cNvPr>
          <p:cNvPicPr>
            <a:picLocks noChangeAspect="1"/>
          </p:cNvPicPr>
          <p:nvPr/>
        </p:nvPicPr>
        <p:blipFill>
          <a:blip r:embed="rId2"/>
          <a:stretch>
            <a:fillRect/>
          </a:stretch>
        </p:blipFill>
        <p:spPr>
          <a:xfrm>
            <a:off x="10422340" y="5094026"/>
            <a:ext cx="1765111" cy="1765111"/>
          </a:xfrm>
          <a:prstGeom prst="rect">
            <a:avLst/>
          </a:prstGeom>
        </p:spPr>
      </p:pic>
      <p:sp>
        <p:nvSpPr>
          <p:cNvPr id="10" name="TextBox 9">
            <a:extLst>
              <a:ext uri="{FF2B5EF4-FFF2-40B4-BE49-F238E27FC236}">
                <a16:creationId xmlns:a16="http://schemas.microsoft.com/office/drawing/2014/main" id="{C0D3DC38-FDDF-42B3-9F62-D824C38B5388}"/>
              </a:ext>
            </a:extLst>
          </p:cNvPr>
          <p:cNvSpPr txBox="1"/>
          <p:nvPr/>
        </p:nvSpPr>
        <p:spPr>
          <a:xfrm>
            <a:off x="564642" y="273623"/>
            <a:ext cx="9740646" cy="707886"/>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4000" b="1" dirty="0" smtClean="0">
                <a:solidFill>
                  <a:schemeClr val="bg1"/>
                </a:solidFill>
              </a:rPr>
              <a:t>The VCE Program</a:t>
            </a:r>
            <a:endParaRPr lang="en-US" sz="4000" b="1" dirty="0">
              <a:solidFill>
                <a:schemeClr val="bg1"/>
              </a:solidFill>
              <a:cs typeface="Calibri"/>
            </a:endParaRPr>
          </a:p>
        </p:txBody>
      </p:sp>
      <p:sp>
        <p:nvSpPr>
          <p:cNvPr id="11" name="TextBox 10">
            <a:extLst>
              <a:ext uri="{FF2B5EF4-FFF2-40B4-BE49-F238E27FC236}">
                <a16:creationId xmlns:a16="http://schemas.microsoft.com/office/drawing/2014/main" id="{C76909B6-D7CF-49A4-9750-E8C6C89BD65B}"/>
              </a:ext>
            </a:extLst>
          </p:cNvPr>
          <p:cNvSpPr txBox="1"/>
          <p:nvPr/>
        </p:nvSpPr>
        <p:spPr>
          <a:xfrm>
            <a:off x="9592235" y="2456330"/>
            <a:ext cx="274320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2000" dirty="0">
                <a:solidFill>
                  <a:schemeClr val="bg1"/>
                </a:solidFill>
                <a:ea typeface="+mn-lt"/>
                <a:cs typeface="+mn-lt"/>
              </a:rPr>
              <a:t>gisbornesc.vic.edu.au</a:t>
            </a:r>
            <a:endParaRPr lang="en-US" sz="2000">
              <a:solidFill>
                <a:schemeClr val="bg1"/>
              </a:solidFill>
              <a:cs typeface="Calibri"/>
            </a:endParaRPr>
          </a:p>
        </p:txBody>
      </p:sp>
      <p:sp>
        <p:nvSpPr>
          <p:cNvPr id="2" name="TextBox 1"/>
          <p:cNvSpPr txBox="1"/>
          <p:nvPr/>
        </p:nvSpPr>
        <p:spPr>
          <a:xfrm>
            <a:off x="630936" y="1444752"/>
            <a:ext cx="8787384" cy="3693319"/>
          </a:xfrm>
          <a:prstGeom prst="rect">
            <a:avLst/>
          </a:prstGeom>
          <a:noFill/>
        </p:spPr>
        <p:txBody>
          <a:bodyPr wrap="square" rtlCol="0">
            <a:spAutoFit/>
          </a:bodyPr>
          <a:lstStyle/>
          <a:p>
            <a:pPr marL="285750" indent="-285750">
              <a:buFont typeface="Arial" panose="020B0604020202020204" pitchFamily="34" charset="0"/>
              <a:buChar char="•"/>
            </a:pPr>
            <a:r>
              <a:rPr lang="en-AU" dirty="0">
                <a:solidFill>
                  <a:schemeClr val="bg1"/>
                </a:solidFill>
              </a:rPr>
              <a:t>Students completing year 12 will have obtained 10 – 12 1&amp;2 units in </a:t>
            </a:r>
            <a:r>
              <a:rPr lang="en-AU" dirty="0" smtClean="0">
                <a:solidFill>
                  <a:schemeClr val="bg1"/>
                </a:solidFill>
              </a:rPr>
              <a:t>2021 </a:t>
            </a:r>
            <a:r>
              <a:rPr lang="en-AU" dirty="0">
                <a:solidFill>
                  <a:schemeClr val="bg1"/>
                </a:solidFill>
              </a:rPr>
              <a:t>and a 3&amp;4 sequence if they accelerated. They must have units from English, English Language or Literature.</a:t>
            </a:r>
          </a:p>
          <a:p>
            <a:pPr marL="285750" indent="-285750">
              <a:buFont typeface="Arial" panose="020B0604020202020204" pitchFamily="34" charset="0"/>
              <a:buChar char="•"/>
            </a:pPr>
            <a:r>
              <a:rPr lang="en-AU" dirty="0">
                <a:solidFill>
                  <a:schemeClr val="bg1"/>
                </a:solidFill>
              </a:rPr>
              <a:t>In year 12 Students complete 5 unit 3&amp;4 sequences. Including the mandatory English, English Language or Literature.</a:t>
            </a:r>
          </a:p>
          <a:p>
            <a:pPr marL="285750" indent="-285750">
              <a:buFont typeface="Arial" panose="020B0604020202020204" pitchFamily="34" charset="0"/>
              <a:buChar char="•"/>
            </a:pPr>
            <a:r>
              <a:rPr lang="en-AU" dirty="0">
                <a:solidFill>
                  <a:schemeClr val="bg1"/>
                </a:solidFill>
              </a:rPr>
              <a:t>Students at Gisborne also complete </a:t>
            </a:r>
            <a:r>
              <a:rPr lang="en-AU" dirty="0" smtClean="0">
                <a:solidFill>
                  <a:schemeClr val="bg1"/>
                </a:solidFill>
              </a:rPr>
              <a:t>Connect. </a:t>
            </a:r>
            <a:r>
              <a:rPr lang="en-AU" dirty="0">
                <a:solidFill>
                  <a:schemeClr val="bg1"/>
                </a:solidFill>
              </a:rPr>
              <a:t>This program at year 12 aims to prepare students for academic success, further study and life beyond school.</a:t>
            </a:r>
          </a:p>
          <a:p>
            <a:r>
              <a:rPr lang="en-AU" dirty="0">
                <a:solidFill>
                  <a:schemeClr val="bg1"/>
                </a:solidFill>
              </a:rPr>
              <a:t>		Elevate – Study Skills</a:t>
            </a:r>
          </a:p>
          <a:p>
            <a:r>
              <a:rPr lang="en-AU" dirty="0">
                <a:solidFill>
                  <a:schemeClr val="bg1"/>
                </a:solidFill>
              </a:rPr>
              <a:t>		Revision Lectures</a:t>
            </a:r>
          </a:p>
          <a:p>
            <a:r>
              <a:rPr lang="en-AU" dirty="0">
                <a:solidFill>
                  <a:schemeClr val="bg1"/>
                </a:solidFill>
              </a:rPr>
              <a:t>		Tertiary Application Processes</a:t>
            </a:r>
          </a:p>
          <a:p>
            <a:r>
              <a:rPr lang="en-AU" dirty="0">
                <a:solidFill>
                  <a:schemeClr val="bg1"/>
                </a:solidFill>
              </a:rPr>
              <a:t>		Practice Exams and Exam Skills</a:t>
            </a:r>
          </a:p>
          <a:p>
            <a:pPr marL="285750" indent="-285750">
              <a:buFont typeface="Arial" panose="020B0604020202020204" pitchFamily="34" charset="0"/>
              <a:buChar char="•"/>
            </a:pPr>
            <a:r>
              <a:rPr lang="en-AU" b="1" dirty="0" smtClean="0">
                <a:solidFill>
                  <a:schemeClr val="bg1"/>
                </a:solidFill>
              </a:rPr>
              <a:t>Students will have one ‘spare’ in their timetable giving them 4 periods a week to work in the study centre to complete some of their study and coursework. </a:t>
            </a:r>
            <a:endParaRPr lang="en-AU" dirty="0">
              <a:solidFill>
                <a:schemeClr val="bg1"/>
              </a:solidFill>
            </a:endParaRPr>
          </a:p>
        </p:txBody>
      </p:sp>
    </p:spTree>
    <p:extLst>
      <p:ext uri="{BB962C8B-B14F-4D97-AF65-F5344CB8AC3E}">
        <p14:creationId xmlns:p14="http://schemas.microsoft.com/office/powerpoint/2010/main" val="22371907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5EDFDA5-581A-4C08-8409-5E4993C26556}"/>
              </a:ext>
            </a:extLst>
          </p:cNvPr>
          <p:cNvSpPr txBox="1"/>
          <p:nvPr/>
        </p:nvSpPr>
        <p:spPr>
          <a:xfrm>
            <a:off x="599830" y="266131"/>
            <a:ext cx="8987050" cy="707886"/>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4000" b="1" dirty="0" smtClean="0">
                <a:solidFill>
                  <a:schemeClr val="bg1"/>
                </a:solidFill>
              </a:rPr>
              <a:t>The Handbook</a:t>
            </a:r>
            <a:endParaRPr lang="en-US" dirty="0">
              <a:solidFill>
                <a:schemeClr val="bg1"/>
              </a:solidFill>
            </a:endParaRPr>
          </a:p>
        </p:txBody>
      </p:sp>
      <p:pic>
        <p:nvPicPr>
          <p:cNvPr id="4" name="Picture 4" descr="Logo, icon&#10;&#10;Description automatically generated">
            <a:extLst>
              <a:ext uri="{FF2B5EF4-FFF2-40B4-BE49-F238E27FC236}">
                <a16:creationId xmlns:a16="http://schemas.microsoft.com/office/drawing/2014/main" id="{3E8D868A-59B2-49CC-AF34-E9DDDA5C88E5}"/>
              </a:ext>
            </a:extLst>
          </p:cNvPr>
          <p:cNvPicPr>
            <a:picLocks noChangeAspect="1"/>
          </p:cNvPicPr>
          <p:nvPr/>
        </p:nvPicPr>
        <p:blipFill>
          <a:blip r:embed="rId2"/>
          <a:stretch>
            <a:fillRect/>
          </a:stretch>
        </p:blipFill>
        <p:spPr>
          <a:xfrm>
            <a:off x="10422340" y="5094026"/>
            <a:ext cx="1765111" cy="1765111"/>
          </a:xfrm>
          <a:prstGeom prst="rect">
            <a:avLst/>
          </a:prstGeom>
        </p:spPr>
      </p:pic>
      <p:pic>
        <p:nvPicPr>
          <p:cNvPr id="6" name="Picture 5"/>
          <p:cNvPicPr>
            <a:picLocks noChangeAspect="1"/>
          </p:cNvPicPr>
          <p:nvPr/>
        </p:nvPicPr>
        <p:blipFill>
          <a:blip r:embed="rId3"/>
          <a:stretch>
            <a:fillRect/>
          </a:stretch>
        </p:blipFill>
        <p:spPr>
          <a:xfrm>
            <a:off x="518246" y="1299018"/>
            <a:ext cx="3414737" cy="4830394"/>
          </a:xfrm>
          <a:prstGeom prst="rect">
            <a:avLst/>
          </a:prstGeom>
        </p:spPr>
      </p:pic>
      <p:sp>
        <p:nvSpPr>
          <p:cNvPr id="3" name="TextBox 2"/>
          <p:cNvSpPr txBox="1"/>
          <p:nvPr/>
        </p:nvSpPr>
        <p:spPr>
          <a:xfrm>
            <a:off x="5093355" y="1938528"/>
            <a:ext cx="4114653" cy="1754326"/>
          </a:xfrm>
          <a:prstGeom prst="rect">
            <a:avLst/>
          </a:prstGeom>
          <a:noFill/>
        </p:spPr>
        <p:txBody>
          <a:bodyPr wrap="square" rtlCol="0">
            <a:spAutoFit/>
          </a:bodyPr>
          <a:lstStyle/>
          <a:p>
            <a:pPr marL="285750" indent="-285750">
              <a:buFont typeface="Arial" panose="020B0604020202020204" pitchFamily="34" charset="0"/>
              <a:buChar char="•"/>
            </a:pPr>
            <a:r>
              <a:rPr lang="en-AU" dirty="0">
                <a:solidFill>
                  <a:schemeClr val="bg1"/>
                </a:solidFill>
              </a:rPr>
              <a:t>Rules and guidelines</a:t>
            </a:r>
          </a:p>
          <a:p>
            <a:pPr marL="285750" indent="-285750">
              <a:buFont typeface="Arial" panose="020B0604020202020204" pitchFamily="34" charset="0"/>
              <a:buChar char="•"/>
            </a:pPr>
            <a:r>
              <a:rPr lang="en-AU" dirty="0">
                <a:solidFill>
                  <a:schemeClr val="bg1"/>
                </a:solidFill>
              </a:rPr>
              <a:t>Acknowledgement</a:t>
            </a:r>
          </a:p>
          <a:p>
            <a:pPr marL="285750" indent="-285750">
              <a:buFont typeface="Arial" panose="020B0604020202020204" pitchFamily="34" charset="0"/>
              <a:buChar char="•"/>
            </a:pPr>
            <a:r>
              <a:rPr lang="en-AU" dirty="0" smtClean="0">
                <a:solidFill>
                  <a:schemeClr val="bg1"/>
                </a:solidFill>
              </a:rPr>
              <a:t>Expectations</a:t>
            </a:r>
          </a:p>
          <a:p>
            <a:pPr marL="285750" indent="-285750">
              <a:buFont typeface="Arial" panose="020B0604020202020204" pitchFamily="34" charset="0"/>
              <a:buChar char="•"/>
            </a:pPr>
            <a:r>
              <a:rPr lang="en-AU" dirty="0" smtClean="0">
                <a:solidFill>
                  <a:schemeClr val="bg1"/>
                </a:solidFill>
              </a:rPr>
              <a:t>Copies have been provided to students and parents</a:t>
            </a:r>
            <a:endParaRPr lang="en-AU" dirty="0">
              <a:solidFill>
                <a:schemeClr val="bg1"/>
              </a:solidFill>
            </a:endParaRPr>
          </a:p>
          <a:p>
            <a:endParaRPr lang="en-AU" dirty="0"/>
          </a:p>
        </p:txBody>
      </p:sp>
    </p:spTree>
    <p:extLst>
      <p:ext uri="{BB962C8B-B14F-4D97-AF65-F5344CB8AC3E}">
        <p14:creationId xmlns:p14="http://schemas.microsoft.com/office/powerpoint/2010/main" val="40687095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5EDFDA5-581A-4C08-8409-5E4993C26556}"/>
              </a:ext>
            </a:extLst>
          </p:cNvPr>
          <p:cNvSpPr txBox="1"/>
          <p:nvPr/>
        </p:nvSpPr>
        <p:spPr>
          <a:xfrm>
            <a:off x="599830" y="266131"/>
            <a:ext cx="8987050" cy="707886"/>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4000" b="1" dirty="0" smtClean="0">
                <a:solidFill>
                  <a:schemeClr val="bg1"/>
                </a:solidFill>
              </a:rPr>
              <a:t>Coursework</a:t>
            </a:r>
            <a:endParaRPr lang="en-US" dirty="0">
              <a:solidFill>
                <a:schemeClr val="bg1"/>
              </a:solidFill>
            </a:endParaRPr>
          </a:p>
        </p:txBody>
      </p:sp>
      <p:pic>
        <p:nvPicPr>
          <p:cNvPr id="4" name="Picture 4" descr="Logo, icon&#10;&#10;Description automatically generated">
            <a:extLst>
              <a:ext uri="{FF2B5EF4-FFF2-40B4-BE49-F238E27FC236}">
                <a16:creationId xmlns:a16="http://schemas.microsoft.com/office/drawing/2014/main" id="{3E8D868A-59B2-49CC-AF34-E9DDDA5C88E5}"/>
              </a:ext>
            </a:extLst>
          </p:cNvPr>
          <p:cNvPicPr>
            <a:picLocks noChangeAspect="1"/>
          </p:cNvPicPr>
          <p:nvPr/>
        </p:nvPicPr>
        <p:blipFill>
          <a:blip r:embed="rId2"/>
          <a:stretch>
            <a:fillRect/>
          </a:stretch>
        </p:blipFill>
        <p:spPr>
          <a:xfrm>
            <a:off x="10422340" y="5094026"/>
            <a:ext cx="1765111" cy="1765111"/>
          </a:xfrm>
          <a:prstGeom prst="rect">
            <a:avLst/>
          </a:prstGeom>
        </p:spPr>
      </p:pic>
      <p:pic>
        <p:nvPicPr>
          <p:cNvPr id="7" name="Picture 6">
            <a:extLst>
              <a:ext uri="{FF2B5EF4-FFF2-40B4-BE49-F238E27FC236}">
                <a16:creationId xmlns:a16="http://schemas.microsoft.com/office/drawing/2014/main" id="{8E37CD99-BA02-41CF-BD3C-A13AC7D6274B}"/>
              </a:ext>
            </a:extLst>
          </p:cNvPr>
          <p:cNvPicPr>
            <a:picLocks noChangeAspect="1"/>
          </p:cNvPicPr>
          <p:nvPr/>
        </p:nvPicPr>
        <p:blipFill>
          <a:blip r:embed="rId3"/>
          <a:stretch>
            <a:fillRect/>
          </a:stretch>
        </p:blipFill>
        <p:spPr>
          <a:xfrm>
            <a:off x="368809" y="1240575"/>
            <a:ext cx="9312349" cy="4593297"/>
          </a:xfrm>
          <a:prstGeom prst="rect">
            <a:avLst/>
          </a:prstGeom>
        </p:spPr>
      </p:pic>
    </p:spTree>
    <p:extLst>
      <p:ext uri="{BB962C8B-B14F-4D97-AF65-F5344CB8AC3E}">
        <p14:creationId xmlns:p14="http://schemas.microsoft.com/office/powerpoint/2010/main" val="22153577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5EDFDA5-581A-4C08-8409-5E4993C26556}"/>
              </a:ext>
            </a:extLst>
          </p:cNvPr>
          <p:cNvSpPr txBox="1"/>
          <p:nvPr/>
        </p:nvSpPr>
        <p:spPr>
          <a:xfrm>
            <a:off x="599830" y="266131"/>
            <a:ext cx="8987050" cy="707886"/>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4000" b="1" dirty="0" smtClean="0">
                <a:solidFill>
                  <a:schemeClr val="bg1"/>
                </a:solidFill>
              </a:rPr>
              <a:t>Satisfactory outcome completion</a:t>
            </a:r>
            <a:endParaRPr lang="en-US" dirty="0">
              <a:solidFill>
                <a:schemeClr val="bg1"/>
              </a:solidFill>
            </a:endParaRPr>
          </a:p>
        </p:txBody>
      </p:sp>
      <p:pic>
        <p:nvPicPr>
          <p:cNvPr id="4" name="Picture 4" descr="Logo, icon&#10;&#10;Description automatically generated">
            <a:extLst>
              <a:ext uri="{FF2B5EF4-FFF2-40B4-BE49-F238E27FC236}">
                <a16:creationId xmlns:a16="http://schemas.microsoft.com/office/drawing/2014/main" id="{3E8D868A-59B2-49CC-AF34-E9DDDA5C88E5}"/>
              </a:ext>
            </a:extLst>
          </p:cNvPr>
          <p:cNvPicPr>
            <a:picLocks noChangeAspect="1"/>
          </p:cNvPicPr>
          <p:nvPr/>
        </p:nvPicPr>
        <p:blipFill>
          <a:blip r:embed="rId2"/>
          <a:stretch>
            <a:fillRect/>
          </a:stretch>
        </p:blipFill>
        <p:spPr>
          <a:xfrm>
            <a:off x="10422340" y="5094026"/>
            <a:ext cx="1765111" cy="1765111"/>
          </a:xfrm>
          <a:prstGeom prst="rect">
            <a:avLst/>
          </a:prstGeom>
        </p:spPr>
      </p:pic>
      <p:pic>
        <p:nvPicPr>
          <p:cNvPr id="5" name="Picture 4">
            <a:extLst>
              <a:ext uri="{FF2B5EF4-FFF2-40B4-BE49-F238E27FC236}">
                <a16:creationId xmlns:a16="http://schemas.microsoft.com/office/drawing/2014/main" id="{95F7771F-A7FD-4950-ACFB-F6C62579AA9A}"/>
              </a:ext>
            </a:extLst>
          </p:cNvPr>
          <p:cNvPicPr>
            <a:picLocks noChangeAspect="1"/>
          </p:cNvPicPr>
          <p:nvPr/>
        </p:nvPicPr>
        <p:blipFill>
          <a:blip r:embed="rId3"/>
          <a:stretch>
            <a:fillRect/>
          </a:stretch>
        </p:blipFill>
        <p:spPr>
          <a:xfrm>
            <a:off x="326727" y="1187769"/>
            <a:ext cx="10086474" cy="4207192"/>
          </a:xfrm>
          <a:prstGeom prst="rect">
            <a:avLst/>
          </a:prstGeom>
        </p:spPr>
      </p:pic>
    </p:spTree>
    <p:extLst>
      <p:ext uri="{BB962C8B-B14F-4D97-AF65-F5344CB8AC3E}">
        <p14:creationId xmlns:p14="http://schemas.microsoft.com/office/powerpoint/2010/main" val="24582172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Background pattern&#10;&#10;Description automatically generated">
            <a:extLst>
              <a:ext uri="{FF2B5EF4-FFF2-40B4-BE49-F238E27FC236}">
                <a16:creationId xmlns:a16="http://schemas.microsoft.com/office/drawing/2014/main" id="{AAC51BD7-86DF-498A-9910-5062B087E019}"/>
              </a:ext>
            </a:extLst>
          </p:cNvPr>
          <p:cNvPicPr>
            <a:picLocks noChangeAspect="1"/>
          </p:cNvPicPr>
          <p:nvPr/>
        </p:nvPicPr>
        <p:blipFill rotWithShape="1">
          <a:blip r:embed="rId2"/>
          <a:srcRect l="1639" r="9655"/>
          <a:stretch/>
        </p:blipFill>
        <p:spPr>
          <a:xfrm>
            <a:off x="-1" y="10"/>
            <a:ext cx="8111272" cy="6857990"/>
          </a:xfrm>
          <a:prstGeom prst="rect">
            <a:avLst/>
          </a:prstGeom>
        </p:spPr>
      </p:pic>
      <p:sp>
        <p:nvSpPr>
          <p:cNvPr id="5" name="TextBox 4">
            <a:extLst>
              <a:ext uri="{FF2B5EF4-FFF2-40B4-BE49-F238E27FC236}">
                <a16:creationId xmlns:a16="http://schemas.microsoft.com/office/drawing/2014/main" id="{92119B9F-C894-4F88-9C73-B60705CDB46C}"/>
              </a:ext>
            </a:extLst>
          </p:cNvPr>
          <p:cNvSpPr txBox="1"/>
          <p:nvPr/>
        </p:nvSpPr>
        <p:spPr>
          <a:xfrm>
            <a:off x="8614786" y="2790855"/>
            <a:ext cx="3084844" cy="3311766"/>
          </a:xfrm>
          <a:prstGeom prst="rect">
            <a:avLst/>
          </a:prstGeom>
        </p:spPr>
        <p:txBody>
          <a:bodyPr rot="0" spcFirstLastPara="0" vertOverflow="overflow" horzOverflow="overflow" vert="horz" wrap="square" lIns="0" tIns="45720" rIns="0" bIns="45720" numCol="1" spcCol="0" rtlCol="0" fromWordArt="0" anchor="t" anchorCtr="0" forceAA="0" compatLnSpc="1">
            <a:prstTxWarp prst="textNoShape">
              <a:avLst/>
            </a:prstTxWarp>
            <a:noAutofit/>
          </a:bodyPr>
          <a:lstStyle/>
          <a:p>
            <a:pPr defTabSz="914400">
              <a:spcAft>
                <a:spcPts val="600"/>
              </a:spcAft>
              <a:buFont typeface="Calibri" panose="020F0502020204030204" pitchFamily="34" charset="0"/>
            </a:pPr>
            <a:r>
              <a:rPr lang="en-US" sz="2000" dirty="0">
                <a:solidFill>
                  <a:srgbClr val="002060"/>
                </a:solidFill>
              </a:rPr>
              <a:t>Gisborne Secondary College acknowledges the Wurundjeri people as the traditional owners of the country upon which we learn and work. We recognise their continuing connection to land, water and community and pay respect to Elders past, present and emerging.</a:t>
            </a:r>
          </a:p>
        </p:txBody>
      </p:sp>
      <p:pic>
        <p:nvPicPr>
          <p:cNvPr id="9" name="Picture 27" descr="Logo, icon&#10;&#10;Description automatically generated">
            <a:extLst>
              <a:ext uri="{FF2B5EF4-FFF2-40B4-BE49-F238E27FC236}">
                <a16:creationId xmlns:a16="http://schemas.microsoft.com/office/drawing/2014/main" id="{946C161B-0775-4314-A538-4B342021921A}"/>
              </a:ext>
            </a:extLst>
          </p:cNvPr>
          <p:cNvPicPr>
            <a:picLocks noChangeAspect="1"/>
          </p:cNvPicPr>
          <p:nvPr/>
        </p:nvPicPr>
        <p:blipFill>
          <a:blip r:embed="rId3"/>
          <a:stretch>
            <a:fillRect/>
          </a:stretch>
        </p:blipFill>
        <p:spPr>
          <a:xfrm>
            <a:off x="9299118" y="491291"/>
            <a:ext cx="1651380" cy="165138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476458856"/>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4" name="Picture 4" descr="Logo, icon&#10;&#10;Description automatically generated">
            <a:extLst>
              <a:ext uri="{FF2B5EF4-FFF2-40B4-BE49-F238E27FC236}">
                <a16:creationId xmlns:a16="http://schemas.microsoft.com/office/drawing/2014/main" id="{3E8D868A-59B2-49CC-AF34-E9DDDA5C88E5}"/>
              </a:ext>
            </a:extLst>
          </p:cNvPr>
          <p:cNvPicPr>
            <a:picLocks noChangeAspect="1"/>
          </p:cNvPicPr>
          <p:nvPr/>
        </p:nvPicPr>
        <p:blipFill>
          <a:blip r:embed="rId2"/>
          <a:stretch>
            <a:fillRect/>
          </a:stretch>
        </p:blipFill>
        <p:spPr>
          <a:xfrm>
            <a:off x="10422340" y="5094026"/>
            <a:ext cx="1765111" cy="1765111"/>
          </a:xfrm>
          <a:prstGeom prst="rect">
            <a:avLst/>
          </a:prstGeom>
        </p:spPr>
      </p:pic>
      <p:sp>
        <p:nvSpPr>
          <p:cNvPr id="10" name="TextBox 9">
            <a:extLst>
              <a:ext uri="{FF2B5EF4-FFF2-40B4-BE49-F238E27FC236}">
                <a16:creationId xmlns:a16="http://schemas.microsoft.com/office/drawing/2014/main" id="{C0D3DC38-FDDF-42B3-9F62-D824C38B5388}"/>
              </a:ext>
            </a:extLst>
          </p:cNvPr>
          <p:cNvSpPr txBox="1"/>
          <p:nvPr/>
        </p:nvSpPr>
        <p:spPr>
          <a:xfrm>
            <a:off x="427482" y="273623"/>
            <a:ext cx="9740646" cy="707886"/>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4000" b="1" dirty="0" smtClean="0">
                <a:solidFill>
                  <a:schemeClr val="bg1"/>
                </a:solidFill>
              </a:rPr>
              <a:t>Redemptions, Catch-up and Special Provision</a:t>
            </a:r>
            <a:endParaRPr lang="en-US" sz="4000" b="1" dirty="0">
              <a:solidFill>
                <a:schemeClr val="bg1"/>
              </a:solidFill>
              <a:cs typeface="Calibri"/>
            </a:endParaRPr>
          </a:p>
        </p:txBody>
      </p:sp>
      <p:sp>
        <p:nvSpPr>
          <p:cNvPr id="11" name="TextBox 10">
            <a:extLst>
              <a:ext uri="{FF2B5EF4-FFF2-40B4-BE49-F238E27FC236}">
                <a16:creationId xmlns:a16="http://schemas.microsoft.com/office/drawing/2014/main" id="{C76909B6-D7CF-49A4-9750-E8C6C89BD65B}"/>
              </a:ext>
            </a:extLst>
          </p:cNvPr>
          <p:cNvSpPr txBox="1"/>
          <p:nvPr/>
        </p:nvSpPr>
        <p:spPr>
          <a:xfrm>
            <a:off x="9592235" y="2456330"/>
            <a:ext cx="274320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2000" dirty="0">
                <a:solidFill>
                  <a:schemeClr val="bg1"/>
                </a:solidFill>
                <a:ea typeface="+mn-lt"/>
                <a:cs typeface="+mn-lt"/>
              </a:rPr>
              <a:t>gisbornesc.vic.edu.au</a:t>
            </a:r>
            <a:endParaRPr lang="en-US" sz="2000">
              <a:solidFill>
                <a:schemeClr val="bg1"/>
              </a:solidFill>
              <a:cs typeface="Calibri"/>
            </a:endParaRPr>
          </a:p>
        </p:txBody>
      </p:sp>
      <p:sp>
        <p:nvSpPr>
          <p:cNvPr id="2" name="TextBox 1"/>
          <p:cNvSpPr txBox="1"/>
          <p:nvPr/>
        </p:nvSpPr>
        <p:spPr>
          <a:xfrm>
            <a:off x="630936" y="1444752"/>
            <a:ext cx="8787384" cy="3416320"/>
          </a:xfrm>
          <a:prstGeom prst="rect">
            <a:avLst/>
          </a:prstGeom>
          <a:noFill/>
        </p:spPr>
        <p:txBody>
          <a:bodyPr wrap="square" rtlCol="0">
            <a:spAutoFit/>
          </a:bodyPr>
          <a:lstStyle/>
          <a:p>
            <a:pPr marL="285750" indent="-285750">
              <a:buFont typeface="Arial" panose="020B0604020202020204" pitchFamily="34" charset="0"/>
              <a:buChar char="•"/>
            </a:pPr>
            <a:r>
              <a:rPr lang="en-AU" dirty="0">
                <a:solidFill>
                  <a:schemeClr val="bg1"/>
                </a:solidFill>
                <a:latin typeface="Century Gothic"/>
                <a:cs typeface="Century Gothic"/>
              </a:rPr>
              <a:t>Redemptions are booked for Thursday nights after school in L1</a:t>
            </a:r>
          </a:p>
          <a:p>
            <a:pPr marL="285750" indent="-285750">
              <a:buFont typeface="Arial" panose="020B0604020202020204" pitchFamily="34" charset="0"/>
              <a:buChar char="•"/>
            </a:pPr>
            <a:r>
              <a:rPr lang="en-AU" dirty="0">
                <a:solidFill>
                  <a:schemeClr val="bg1"/>
                </a:solidFill>
                <a:latin typeface="Century Gothic"/>
                <a:cs typeface="Century Gothic"/>
              </a:rPr>
              <a:t>Catch-ups can be booked in senior school office </a:t>
            </a:r>
            <a:r>
              <a:rPr lang="en-AU" dirty="0" smtClean="0">
                <a:solidFill>
                  <a:schemeClr val="bg1"/>
                </a:solidFill>
                <a:latin typeface="Century Gothic"/>
                <a:cs typeface="Century Gothic"/>
              </a:rPr>
              <a:t>during a spare or in the redemption timeslot. </a:t>
            </a:r>
            <a:endParaRPr lang="en-AU" dirty="0">
              <a:solidFill>
                <a:schemeClr val="bg1"/>
              </a:solidFill>
              <a:latin typeface="Century Gothic"/>
              <a:cs typeface="Century Gothic"/>
            </a:endParaRPr>
          </a:p>
          <a:p>
            <a:pPr marL="285750" indent="-285750">
              <a:buFont typeface="Arial" panose="020B0604020202020204" pitchFamily="34" charset="0"/>
              <a:buChar char="•"/>
            </a:pPr>
            <a:endParaRPr lang="en-AU" dirty="0">
              <a:solidFill>
                <a:schemeClr val="bg1"/>
              </a:solidFill>
              <a:latin typeface="Century Gothic"/>
              <a:cs typeface="Century Gothic"/>
            </a:endParaRPr>
          </a:p>
          <a:p>
            <a:pPr marL="285750" indent="-285750">
              <a:buFont typeface="Arial" panose="020B0604020202020204" pitchFamily="34" charset="0"/>
              <a:buChar char="•"/>
            </a:pPr>
            <a:r>
              <a:rPr lang="en-AU" dirty="0">
                <a:solidFill>
                  <a:schemeClr val="bg1"/>
                </a:solidFill>
                <a:latin typeface="Century Gothic"/>
                <a:cs typeface="Century Gothic"/>
              </a:rPr>
              <a:t>Special </a:t>
            </a:r>
            <a:r>
              <a:rPr lang="en-AU" dirty="0" smtClean="0">
                <a:solidFill>
                  <a:schemeClr val="bg1"/>
                </a:solidFill>
                <a:latin typeface="Century Gothic"/>
                <a:cs typeface="Century Gothic"/>
              </a:rPr>
              <a:t>Provision:</a:t>
            </a:r>
          </a:p>
          <a:p>
            <a:r>
              <a:rPr lang="en-AU" dirty="0">
                <a:solidFill>
                  <a:schemeClr val="bg1"/>
                </a:solidFill>
                <a:latin typeface="Century Gothic"/>
                <a:cs typeface="Century Gothic"/>
              </a:rPr>
              <a:t>	</a:t>
            </a:r>
            <a:r>
              <a:rPr lang="en-AU" dirty="0" smtClean="0">
                <a:solidFill>
                  <a:schemeClr val="bg1"/>
                </a:solidFill>
                <a:latin typeface="Century Gothic"/>
                <a:cs typeface="Century Gothic"/>
              </a:rPr>
              <a:t>Applications can be made to VCAA to access Special Exam 	Arrangements.</a:t>
            </a:r>
          </a:p>
          <a:p>
            <a:r>
              <a:rPr lang="en-AU" dirty="0">
                <a:solidFill>
                  <a:schemeClr val="bg1"/>
                </a:solidFill>
                <a:latin typeface="Century Gothic"/>
                <a:cs typeface="Century Gothic"/>
              </a:rPr>
              <a:t>	</a:t>
            </a:r>
            <a:r>
              <a:rPr lang="en-AU" dirty="0" smtClean="0">
                <a:solidFill>
                  <a:schemeClr val="bg1"/>
                </a:solidFill>
                <a:latin typeface="Century Gothic"/>
                <a:cs typeface="Century Gothic"/>
              </a:rPr>
              <a:t>The school makes applications on behalf of students who have a 	diagnosis that requires them to have different arrangements in order 	to show their learning. </a:t>
            </a:r>
          </a:p>
          <a:p>
            <a:r>
              <a:rPr lang="en-AU" dirty="0">
                <a:solidFill>
                  <a:schemeClr val="bg1"/>
                </a:solidFill>
                <a:latin typeface="Century Gothic"/>
                <a:cs typeface="Century Gothic"/>
              </a:rPr>
              <a:t>	</a:t>
            </a:r>
            <a:r>
              <a:rPr lang="en-AU" dirty="0" smtClean="0">
                <a:solidFill>
                  <a:schemeClr val="bg1"/>
                </a:solidFill>
                <a:latin typeface="Century Gothic"/>
                <a:cs typeface="Century Gothic"/>
              </a:rPr>
              <a:t>The school can not change the outcomes a student is required to 	meet or the nature of the task itself. </a:t>
            </a:r>
            <a:endParaRPr lang="en-AU" dirty="0">
              <a:solidFill>
                <a:schemeClr val="bg1"/>
              </a:solidFill>
              <a:latin typeface="Century Gothic"/>
              <a:cs typeface="Century Gothic"/>
            </a:endParaRPr>
          </a:p>
        </p:txBody>
      </p:sp>
    </p:spTree>
    <p:extLst>
      <p:ext uri="{BB962C8B-B14F-4D97-AF65-F5344CB8AC3E}">
        <p14:creationId xmlns:p14="http://schemas.microsoft.com/office/powerpoint/2010/main" val="27711314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4" name="Picture 4" descr="Logo, icon&#10;&#10;Description automatically generated">
            <a:extLst>
              <a:ext uri="{FF2B5EF4-FFF2-40B4-BE49-F238E27FC236}">
                <a16:creationId xmlns:a16="http://schemas.microsoft.com/office/drawing/2014/main" id="{3E8D868A-59B2-49CC-AF34-E9DDDA5C88E5}"/>
              </a:ext>
            </a:extLst>
          </p:cNvPr>
          <p:cNvPicPr>
            <a:picLocks noChangeAspect="1"/>
          </p:cNvPicPr>
          <p:nvPr/>
        </p:nvPicPr>
        <p:blipFill>
          <a:blip r:embed="rId2"/>
          <a:stretch>
            <a:fillRect/>
          </a:stretch>
        </p:blipFill>
        <p:spPr>
          <a:xfrm>
            <a:off x="10422340" y="5094026"/>
            <a:ext cx="1765111" cy="1765111"/>
          </a:xfrm>
          <a:prstGeom prst="rect">
            <a:avLst/>
          </a:prstGeom>
        </p:spPr>
      </p:pic>
      <p:sp>
        <p:nvSpPr>
          <p:cNvPr id="10" name="TextBox 9">
            <a:extLst>
              <a:ext uri="{FF2B5EF4-FFF2-40B4-BE49-F238E27FC236}">
                <a16:creationId xmlns:a16="http://schemas.microsoft.com/office/drawing/2014/main" id="{C0D3DC38-FDDF-42B3-9F62-D824C38B5388}"/>
              </a:ext>
            </a:extLst>
          </p:cNvPr>
          <p:cNvSpPr txBox="1"/>
          <p:nvPr/>
        </p:nvSpPr>
        <p:spPr>
          <a:xfrm>
            <a:off x="427482" y="273623"/>
            <a:ext cx="9740646" cy="707886"/>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4000" b="1" dirty="0" smtClean="0">
                <a:solidFill>
                  <a:schemeClr val="bg1"/>
                </a:solidFill>
              </a:rPr>
              <a:t>College Captains </a:t>
            </a:r>
            <a:endParaRPr lang="en-US" sz="4000" b="1" dirty="0">
              <a:solidFill>
                <a:schemeClr val="bg1"/>
              </a:solidFill>
              <a:cs typeface="Calibri"/>
            </a:endParaRPr>
          </a:p>
        </p:txBody>
      </p:sp>
      <p:sp>
        <p:nvSpPr>
          <p:cNvPr id="11" name="TextBox 10">
            <a:extLst>
              <a:ext uri="{FF2B5EF4-FFF2-40B4-BE49-F238E27FC236}">
                <a16:creationId xmlns:a16="http://schemas.microsoft.com/office/drawing/2014/main" id="{C76909B6-D7CF-49A4-9750-E8C6C89BD65B}"/>
              </a:ext>
            </a:extLst>
          </p:cNvPr>
          <p:cNvSpPr txBox="1"/>
          <p:nvPr/>
        </p:nvSpPr>
        <p:spPr>
          <a:xfrm>
            <a:off x="9592235" y="2456330"/>
            <a:ext cx="274320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2000" dirty="0">
                <a:solidFill>
                  <a:schemeClr val="bg1"/>
                </a:solidFill>
                <a:ea typeface="+mn-lt"/>
                <a:cs typeface="+mn-lt"/>
              </a:rPr>
              <a:t>gisbornesc.vic.edu.au</a:t>
            </a:r>
            <a:endParaRPr lang="en-US" sz="2000">
              <a:solidFill>
                <a:schemeClr val="bg1"/>
              </a:solidFill>
              <a:cs typeface="Calibri"/>
            </a:endParaRPr>
          </a:p>
        </p:txBody>
      </p:sp>
      <p:sp>
        <p:nvSpPr>
          <p:cNvPr id="2" name="TextBox 1"/>
          <p:cNvSpPr txBox="1"/>
          <p:nvPr/>
        </p:nvSpPr>
        <p:spPr>
          <a:xfrm>
            <a:off x="4447308" y="1406292"/>
            <a:ext cx="2789653" cy="4801314"/>
          </a:xfrm>
          <a:prstGeom prst="rect">
            <a:avLst/>
          </a:prstGeom>
          <a:noFill/>
        </p:spPr>
        <p:txBody>
          <a:bodyPr wrap="square" rtlCol="0">
            <a:spAutoFit/>
          </a:bodyPr>
          <a:lstStyle/>
          <a:p>
            <a:r>
              <a:rPr lang="en-AU" dirty="0" smtClean="0">
                <a:solidFill>
                  <a:schemeClr val="bg1"/>
                </a:solidFill>
                <a:latin typeface="Century Gothic"/>
                <a:cs typeface="Century Gothic"/>
              </a:rPr>
              <a:t>Captains:</a:t>
            </a:r>
          </a:p>
          <a:p>
            <a:r>
              <a:rPr lang="en-AU" dirty="0" smtClean="0">
                <a:solidFill>
                  <a:schemeClr val="bg1"/>
                </a:solidFill>
                <a:latin typeface="Century Gothic"/>
                <a:cs typeface="Century Gothic"/>
              </a:rPr>
              <a:t>Oscar James </a:t>
            </a:r>
          </a:p>
          <a:p>
            <a:r>
              <a:rPr lang="en-AU" dirty="0" smtClean="0">
                <a:solidFill>
                  <a:schemeClr val="bg1"/>
                </a:solidFill>
                <a:latin typeface="Century Gothic"/>
                <a:cs typeface="Century Gothic"/>
              </a:rPr>
              <a:t>Bridget Holmes</a:t>
            </a:r>
          </a:p>
          <a:p>
            <a:endParaRPr lang="en-AU" dirty="0" smtClean="0">
              <a:solidFill>
                <a:schemeClr val="bg1"/>
              </a:solidFill>
              <a:latin typeface="Century Gothic"/>
              <a:cs typeface="Century Gothic"/>
            </a:endParaRPr>
          </a:p>
          <a:p>
            <a:endParaRPr lang="en-AU" dirty="0">
              <a:solidFill>
                <a:schemeClr val="bg1"/>
              </a:solidFill>
              <a:latin typeface="Century Gothic"/>
              <a:cs typeface="Century Gothic"/>
            </a:endParaRPr>
          </a:p>
          <a:p>
            <a:endParaRPr lang="en-AU" dirty="0" smtClean="0">
              <a:solidFill>
                <a:schemeClr val="bg1"/>
              </a:solidFill>
              <a:latin typeface="Century Gothic"/>
              <a:cs typeface="Century Gothic"/>
            </a:endParaRPr>
          </a:p>
          <a:p>
            <a:endParaRPr lang="en-AU" dirty="0" smtClean="0">
              <a:solidFill>
                <a:schemeClr val="bg1"/>
              </a:solidFill>
              <a:latin typeface="Century Gothic"/>
              <a:cs typeface="Century Gothic"/>
            </a:endParaRPr>
          </a:p>
          <a:p>
            <a:endParaRPr lang="en-AU" dirty="0">
              <a:solidFill>
                <a:schemeClr val="bg1"/>
              </a:solidFill>
              <a:latin typeface="Century Gothic"/>
              <a:cs typeface="Century Gothic"/>
            </a:endParaRPr>
          </a:p>
          <a:p>
            <a:endParaRPr lang="en-AU" dirty="0" smtClean="0">
              <a:solidFill>
                <a:schemeClr val="bg1"/>
              </a:solidFill>
              <a:latin typeface="Century Gothic"/>
              <a:cs typeface="Century Gothic"/>
            </a:endParaRPr>
          </a:p>
          <a:p>
            <a:endParaRPr lang="en-AU" dirty="0">
              <a:solidFill>
                <a:schemeClr val="bg1"/>
              </a:solidFill>
              <a:latin typeface="Century Gothic"/>
              <a:cs typeface="Century Gothic"/>
            </a:endParaRPr>
          </a:p>
          <a:p>
            <a:endParaRPr lang="en-AU" dirty="0" smtClean="0">
              <a:solidFill>
                <a:schemeClr val="bg1"/>
              </a:solidFill>
              <a:latin typeface="Century Gothic"/>
              <a:cs typeface="Century Gothic"/>
            </a:endParaRPr>
          </a:p>
          <a:p>
            <a:endParaRPr lang="en-AU" dirty="0">
              <a:solidFill>
                <a:schemeClr val="bg1"/>
              </a:solidFill>
              <a:latin typeface="Century Gothic"/>
              <a:cs typeface="Century Gothic"/>
            </a:endParaRPr>
          </a:p>
          <a:p>
            <a:endParaRPr lang="en-AU" dirty="0">
              <a:solidFill>
                <a:schemeClr val="bg1"/>
              </a:solidFill>
              <a:latin typeface="Century Gothic"/>
              <a:cs typeface="Century Gothic"/>
            </a:endParaRPr>
          </a:p>
          <a:p>
            <a:endParaRPr lang="en-AU" dirty="0">
              <a:solidFill>
                <a:schemeClr val="bg1"/>
              </a:solidFill>
              <a:latin typeface="Century Gothic"/>
              <a:cs typeface="Century Gothic"/>
            </a:endParaRPr>
          </a:p>
          <a:p>
            <a:r>
              <a:rPr lang="en-AU" dirty="0" smtClean="0">
                <a:solidFill>
                  <a:schemeClr val="bg1"/>
                </a:solidFill>
                <a:latin typeface="Century Gothic"/>
                <a:cs typeface="Century Gothic"/>
              </a:rPr>
              <a:t>Vice Captains:</a:t>
            </a:r>
          </a:p>
          <a:p>
            <a:r>
              <a:rPr lang="en-AU" dirty="0" smtClean="0">
                <a:solidFill>
                  <a:schemeClr val="bg1"/>
                </a:solidFill>
                <a:latin typeface="Century Gothic"/>
                <a:cs typeface="Century Gothic"/>
              </a:rPr>
              <a:t>Thomas Hofer</a:t>
            </a:r>
          </a:p>
          <a:p>
            <a:r>
              <a:rPr lang="en-AU" dirty="0" smtClean="0">
                <a:solidFill>
                  <a:schemeClr val="bg1"/>
                </a:solidFill>
                <a:latin typeface="Century Gothic"/>
                <a:cs typeface="Century Gothic"/>
              </a:rPr>
              <a:t>Sienna Andrews</a:t>
            </a:r>
            <a:endParaRPr lang="en-AU" dirty="0">
              <a:solidFill>
                <a:schemeClr val="bg1"/>
              </a:solidFill>
              <a:latin typeface="Century Gothic"/>
              <a:cs typeface="Century Gothic"/>
            </a:endParaRPr>
          </a:p>
        </p:txBody>
      </p:sp>
      <p:pic>
        <p:nvPicPr>
          <p:cNvPr id="1026" name="Picture 2" descr="https://portal.gisbornesc.vic.edu.au/api/v1/download.php/photos/JAM0030?16191554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066" y="1338501"/>
            <a:ext cx="1143000" cy="14763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portal.gisbornesc.vic.edu.au/api/v1/download.php/photos/HOL0028?16191554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6157" y="1380065"/>
            <a:ext cx="1143000" cy="147637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5"/>
          <a:stretch>
            <a:fillRect/>
          </a:stretch>
        </p:blipFill>
        <p:spPr>
          <a:xfrm>
            <a:off x="2386157" y="4982245"/>
            <a:ext cx="1143000" cy="1476375"/>
          </a:xfrm>
          <a:prstGeom prst="rect">
            <a:avLst/>
          </a:prstGeom>
        </p:spPr>
      </p:pic>
      <p:pic>
        <p:nvPicPr>
          <p:cNvPr id="5" name="Picture 4"/>
          <p:cNvPicPr>
            <a:picLocks noChangeAspect="1"/>
          </p:cNvPicPr>
          <p:nvPr/>
        </p:nvPicPr>
        <p:blipFill>
          <a:blip r:embed="rId6"/>
          <a:stretch>
            <a:fillRect/>
          </a:stretch>
        </p:blipFill>
        <p:spPr>
          <a:xfrm>
            <a:off x="585066" y="4982246"/>
            <a:ext cx="1143000" cy="1476375"/>
          </a:xfrm>
          <a:prstGeom prst="rect">
            <a:avLst/>
          </a:prstGeom>
        </p:spPr>
      </p:pic>
    </p:spTree>
    <p:extLst>
      <p:ext uri="{BB962C8B-B14F-4D97-AF65-F5344CB8AC3E}">
        <p14:creationId xmlns:p14="http://schemas.microsoft.com/office/powerpoint/2010/main" val="21693851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D5B5E-44FE-4B23-BE71-F5BADE2FE34F}"/>
              </a:ext>
            </a:extLst>
          </p:cNvPr>
          <p:cNvSpPr>
            <a:spLocks noGrp="1"/>
          </p:cNvSpPr>
          <p:nvPr>
            <p:ph type="title"/>
          </p:nvPr>
        </p:nvSpPr>
        <p:spPr/>
        <p:txBody>
          <a:bodyPr>
            <a:normAutofit fontScale="90000"/>
          </a:bodyPr>
          <a:lstStyle/>
          <a:p>
            <a:pPr algn="ctr"/>
            <a:r>
              <a:rPr lang="en-US" sz="5400" b="1" dirty="0"/>
              <a:t>How to survive and thrive in Year 12</a:t>
            </a:r>
            <a:endParaRPr lang="en-AU" sz="5400" b="1" dirty="0"/>
          </a:p>
        </p:txBody>
      </p:sp>
      <p:pic>
        <p:nvPicPr>
          <p:cNvPr id="4" name="Content Placeholder 3">
            <a:extLst>
              <a:ext uri="{FF2B5EF4-FFF2-40B4-BE49-F238E27FC236}">
                <a16:creationId xmlns:a16="http://schemas.microsoft.com/office/drawing/2014/main" id="{C51CE3F5-847D-4FD1-91F4-910C565BE6AF}"/>
              </a:ext>
            </a:extLst>
          </p:cNvPr>
          <p:cNvPicPr>
            <a:picLocks noGrp="1" noChangeAspect="1"/>
          </p:cNvPicPr>
          <p:nvPr>
            <p:ph idx="1"/>
          </p:nvPr>
        </p:nvPicPr>
        <p:blipFill>
          <a:blip r:embed="rId2"/>
          <a:stretch>
            <a:fillRect/>
          </a:stretch>
        </p:blipFill>
        <p:spPr>
          <a:xfrm>
            <a:off x="1479549" y="2175288"/>
            <a:ext cx="9082335" cy="424103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605881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3" name="Rectangle 1"/>
          <p:cNvSpPr>
            <a:spLocks noGrp="1" noChangeArrowheads="1"/>
          </p:cNvSpPr>
          <p:nvPr>
            <p:ph type="title"/>
          </p:nvPr>
        </p:nvSpPr>
        <p:spPr>
          <a:xfrm>
            <a:off x="6893804" y="1592820"/>
            <a:ext cx="3930180" cy="1785938"/>
          </a:xfrm>
          <a:ln/>
        </p:spPr>
        <p:txBody>
          <a:bodyPr>
            <a:normAutofit/>
          </a:bodyPr>
          <a:lstStyle/>
          <a:p>
            <a:r>
              <a:rPr lang="en-US" sz="6600" b="1" dirty="0"/>
              <a:t>Balance</a:t>
            </a:r>
          </a:p>
        </p:txBody>
      </p:sp>
      <p:sp>
        <p:nvSpPr>
          <p:cNvPr id="18434" name="Rectangle 2"/>
          <p:cNvSpPr>
            <a:spLocks noGrp="1" noChangeArrowheads="1"/>
          </p:cNvSpPr>
          <p:nvPr>
            <p:ph type="body" idx="1"/>
          </p:nvPr>
        </p:nvSpPr>
        <p:spPr>
          <a:xfrm>
            <a:off x="1782961" y="113830"/>
            <a:ext cx="8661797" cy="6529857"/>
          </a:xfrm>
          <a:ln/>
        </p:spPr>
        <p:txBody>
          <a:bodyPr>
            <a:normAutofit fontScale="85000" lnSpcReduction="20000"/>
          </a:bodyPr>
          <a:lstStyle/>
          <a:p>
            <a:pPr marL="1084488" indent="-685800"/>
            <a:r>
              <a:rPr lang="en-US" sz="4500" dirty="0"/>
              <a:t>School life</a:t>
            </a:r>
          </a:p>
          <a:p>
            <a:pPr marL="1084488" indent="-685800">
              <a:spcBef>
                <a:spcPts val="4500"/>
              </a:spcBef>
            </a:pPr>
            <a:r>
              <a:rPr lang="en-US" sz="4500" dirty="0"/>
              <a:t>Home life</a:t>
            </a:r>
          </a:p>
          <a:p>
            <a:pPr marL="1084488" indent="-685800">
              <a:spcBef>
                <a:spcPts val="4500"/>
              </a:spcBef>
            </a:pPr>
            <a:r>
              <a:rPr lang="en-US" sz="4500" dirty="0"/>
              <a:t>Work life</a:t>
            </a:r>
          </a:p>
          <a:p>
            <a:pPr marL="1084488" indent="-685800">
              <a:spcBef>
                <a:spcPts val="4500"/>
              </a:spcBef>
            </a:pPr>
            <a:r>
              <a:rPr lang="en-US" sz="4500" dirty="0"/>
              <a:t>Social life</a:t>
            </a:r>
          </a:p>
          <a:p>
            <a:pPr marL="1084488" indent="-685800">
              <a:spcBef>
                <a:spcPts val="4500"/>
              </a:spcBef>
            </a:pPr>
            <a:r>
              <a:rPr lang="en-US" sz="4500" dirty="0"/>
              <a:t>Future life</a:t>
            </a:r>
          </a:p>
          <a:p>
            <a:pPr marL="1084488" indent="-685800">
              <a:spcBef>
                <a:spcPts val="4500"/>
              </a:spcBef>
            </a:pPr>
            <a:r>
              <a:rPr lang="en-US" sz="4500" dirty="0"/>
              <a:t>Personal life</a:t>
            </a:r>
          </a:p>
        </p:txBody>
      </p:sp>
      <p:pic>
        <p:nvPicPr>
          <p:cNvPr id="3" name="Picture 2">
            <a:extLst>
              <a:ext uri="{FF2B5EF4-FFF2-40B4-BE49-F238E27FC236}">
                <a16:creationId xmlns:a16="http://schemas.microsoft.com/office/drawing/2014/main" id="{022B3A70-57AC-49C8-B8E4-DA492CB715B3}"/>
              </a:ext>
            </a:extLst>
          </p:cNvPr>
          <p:cNvPicPr>
            <a:picLocks noChangeAspect="1"/>
          </p:cNvPicPr>
          <p:nvPr/>
        </p:nvPicPr>
        <p:blipFill>
          <a:blip r:embed="rId2"/>
          <a:stretch>
            <a:fillRect/>
          </a:stretch>
        </p:blipFill>
        <p:spPr>
          <a:xfrm>
            <a:off x="6893804" y="3312283"/>
            <a:ext cx="2637692" cy="263769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9084933"/>
      </p:ext>
    </p:extLst>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5" name="Rectangle 1"/>
          <p:cNvSpPr>
            <a:spLocks noGrp="1" noChangeArrowheads="1"/>
          </p:cNvSpPr>
          <p:nvPr>
            <p:ph type="title"/>
          </p:nvPr>
        </p:nvSpPr>
        <p:spPr>
          <a:xfrm>
            <a:off x="789509" y="119371"/>
            <a:ext cx="3628801" cy="1785938"/>
          </a:xfrm>
          <a:ln/>
        </p:spPr>
        <p:txBody>
          <a:bodyPr>
            <a:normAutofit/>
          </a:bodyPr>
          <a:lstStyle/>
          <a:p>
            <a:r>
              <a:rPr lang="en-US" sz="6000" b="1" dirty="0"/>
              <a:t>My Team</a:t>
            </a:r>
          </a:p>
        </p:txBody>
      </p:sp>
      <p:sp>
        <p:nvSpPr>
          <p:cNvPr id="21506" name="Rectangle 2"/>
          <p:cNvSpPr>
            <a:spLocks noGrp="1" noChangeArrowheads="1"/>
          </p:cNvSpPr>
          <p:nvPr>
            <p:ph type="body" idx="1"/>
          </p:nvPr>
        </p:nvSpPr>
        <p:spPr>
          <a:xfrm>
            <a:off x="7108957" y="138945"/>
            <a:ext cx="4426551" cy="6580110"/>
          </a:xfrm>
          <a:ln/>
        </p:spPr>
        <p:txBody>
          <a:bodyPr>
            <a:normAutofit fontScale="92500" lnSpcReduction="20000"/>
          </a:bodyPr>
          <a:lstStyle/>
          <a:p>
            <a:pPr marL="741588" indent="-342900"/>
            <a:r>
              <a:rPr lang="en-US" sz="2250" dirty="0"/>
              <a:t>Me</a:t>
            </a:r>
          </a:p>
          <a:p>
            <a:pPr marL="741588" indent="-342900">
              <a:spcBef>
                <a:spcPts val="4500"/>
              </a:spcBef>
            </a:pPr>
            <a:r>
              <a:rPr lang="en-US" sz="2250" dirty="0"/>
              <a:t>My teachers</a:t>
            </a:r>
          </a:p>
          <a:p>
            <a:pPr marL="741588" indent="-342900">
              <a:spcBef>
                <a:spcPts val="4500"/>
              </a:spcBef>
            </a:pPr>
            <a:r>
              <a:rPr lang="en-US" sz="2250" dirty="0"/>
              <a:t>My family</a:t>
            </a:r>
          </a:p>
          <a:p>
            <a:pPr marL="741588" indent="-342900">
              <a:spcBef>
                <a:spcPts val="4500"/>
              </a:spcBef>
            </a:pPr>
            <a:r>
              <a:rPr lang="en-US" sz="2250" dirty="0"/>
              <a:t>My friends</a:t>
            </a:r>
          </a:p>
          <a:p>
            <a:pPr marL="741588" indent="-342900">
              <a:spcBef>
                <a:spcPts val="4500"/>
              </a:spcBef>
            </a:pPr>
            <a:r>
              <a:rPr lang="en-US" sz="2250" dirty="0"/>
              <a:t>GSC support</a:t>
            </a:r>
          </a:p>
          <a:p>
            <a:pPr marL="1125551" lvl="1" indent="-342900">
              <a:spcBef>
                <a:spcPts val="492"/>
              </a:spcBef>
              <a:buSzPct val="43000"/>
            </a:pPr>
            <a:r>
              <a:rPr lang="en-US" sz="2250" dirty="0"/>
              <a:t>Year Level Leader</a:t>
            </a:r>
          </a:p>
          <a:p>
            <a:pPr marL="1125551" lvl="1" indent="-342900">
              <a:spcBef>
                <a:spcPts val="492"/>
              </a:spcBef>
              <a:buSzPct val="43000"/>
            </a:pPr>
            <a:r>
              <a:rPr lang="en-US" sz="2250" dirty="0" smtClean="0"/>
              <a:t>Careers</a:t>
            </a:r>
            <a:endParaRPr lang="en-US" sz="2250" dirty="0"/>
          </a:p>
          <a:p>
            <a:pPr marL="1125551" lvl="1" indent="-342900">
              <a:spcBef>
                <a:spcPts val="492"/>
              </a:spcBef>
              <a:buSzPct val="43000"/>
            </a:pPr>
            <a:r>
              <a:rPr lang="en-US" sz="2250" dirty="0"/>
              <a:t>Wellbeing</a:t>
            </a:r>
          </a:p>
          <a:p>
            <a:pPr marL="1125551" lvl="1" indent="-342900">
              <a:spcBef>
                <a:spcPts val="492"/>
              </a:spcBef>
              <a:buSzPct val="43000"/>
            </a:pPr>
            <a:r>
              <a:rPr lang="en-US" sz="2250" dirty="0"/>
              <a:t>Senior School Leaders</a:t>
            </a:r>
          </a:p>
          <a:p>
            <a:pPr marL="741588" indent="-342900"/>
            <a:r>
              <a:rPr lang="en-US" sz="2250" dirty="0"/>
              <a:t>Outside agencies</a:t>
            </a:r>
          </a:p>
        </p:txBody>
      </p:sp>
      <p:pic>
        <p:nvPicPr>
          <p:cNvPr id="3" name="Picture 2">
            <a:extLst>
              <a:ext uri="{FF2B5EF4-FFF2-40B4-BE49-F238E27FC236}">
                <a16:creationId xmlns:a16="http://schemas.microsoft.com/office/drawing/2014/main" id="{08C3F574-5FF0-4BCB-9D82-69CCB99449F4}"/>
              </a:ext>
            </a:extLst>
          </p:cNvPr>
          <p:cNvPicPr>
            <a:picLocks noChangeAspect="1"/>
          </p:cNvPicPr>
          <p:nvPr/>
        </p:nvPicPr>
        <p:blipFill>
          <a:blip r:embed="rId3"/>
          <a:stretch>
            <a:fillRect/>
          </a:stretch>
        </p:blipFill>
        <p:spPr>
          <a:xfrm>
            <a:off x="265815" y="1943334"/>
            <a:ext cx="6200140" cy="407763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22563680"/>
      </p:ext>
    </p:extLst>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3" name="Rectangle 1"/>
          <p:cNvSpPr>
            <a:spLocks noGrp="1" noChangeArrowheads="1"/>
          </p:cNvSpPr>
          <p:nvPr>
            <p:ph type="title"/>
          </p:nvPr>
        </p:nvSpPr>
        <p:spPr>
          <a:xfrm>
            <a:off x="1577578" y="80367"/>
            <a:ext cx="8983266" cy="1321594"/>
          </a:xfrm>
          <a:ln/>
        </p:spPr>
        <p:txBody>
          <a:bodyPr>
            <a:normAutofit fontScale="90000"/>
          </a:bodyPr>
          <a:lstStyle/>
          <a:p>
            <a:r>
              <a:rPr lang="en-US" sz="5400" b="1" dirty="0"/>
              <a:t>The Role of Parents in Year 12</a:t>
            </a:r>
          </a:p>
        </p:txBody>
      </p:sp>
      <p:sp>
        <p:nvSpPr>
          <p:cNvPr id="23554" name="Rectangle 2"/>
          <p:cNvSpPr>
            <a:spLocks noGrp="1" noChangeArrowheads="1"/>
          </p:cNvSpPr>
          <p:nvPr>
            <p:ph type="body" idx="1"/>
          </p:nvPr>
        </p:nvSpPr>
        <p:spPr>
          <a:xfrm>
            <a:off x="0" y="1428750"/>
            <a:ext cx="8188523" cy="5348883"/>
          </a:xfrm>
          <a:ln/>
        </p:spPr>
        <p:txBody>
          <a:bodyPr>
            <a:normAutofit fontScale="70000" lnSpcReduction="20000"/>
          </a:bodyPr>
          <a:lstStyle/>
          <a:p>
            <a:pPr marL="1084488" indent="-685800"/>
            <a:r>
              <a:rPr lang="en-US" sz="4500" dirty="0"/>
              <a:t>Helping to keep the balance between school, work and home</a:t>
            </a:r>
          </a:p>
          <a:p>
            <a:pPr marL="398688" indent="0">
              <a:buNone/>
            </a:pPr>
            <a:endParaRPr lang="en-US" sz="4500" dirty="0"/>
          </a:p>
          <a:p>
            <a:pPr marL="1084488" indent="-685800"/>
            <a:r>
              <a:rPr lang="en-US" sz="4500" dirty="0"/>
              <a:t>Provide a quiet and secure place to study</a:t>
            </a:r>
            <a:r>
              <a:rPr lang="en-US" sz="4500" dirty="0" smtClean="0"/>
              <a:t>.</a:t>
            </a:r>
            <a:endParaRPr lang="en-US" sz="4500" dirty="0"/>
          </a:p>
          <a:p>
            <a:pPr marL="398688" indent="0">
              <a:buNone/>
            </a:pPr>
            <a:endParaRPr lang="en-US" sz="4500" dirty="0"/>
          </a:p>
          <a:p>
            <a:pPr marL="1084488" indent="-685800"/>
            <a:r>
              <a:rPr lang="en-US" sz="4500" dirty="0"/>
              <a:t>Being a parent, not a friend</a:t>
            </a:r>
          </a:p>
          <a:p>
            <a:pPr marL="1084488" indent="-685800">
              <a:spcBef>
                <a:spcPts val="3937"/>
              </a:spcBef>
            </a:pPr>
            <a:r>
              <a:rPr lang="en-US" sz="4500" dirty="0"/>
              <a:t>Knowing your son/daughter and letting us know if you have any concerns</a:t>
            </a:r>
          </a:p>
          <a:p>
            <a:pPr marL="1084488" indent="-685800">
              <a:spcBef>
                <a:spcPts val="3937"/>
              </a:spcBef>
            </a:pPr>
            <a:r>
              <a:rPr lang="en-US" sz="4500" dirty="0"/>
              <a:t>Attendance.  </a:t>
            </a:r>
          </a:p>
        </p:txBody>
      </p:sp>
      <p:pic>
        <p:nvPicPr>
          <p:cNvPr id="3" name="Picture 2">
            <a:extLst>
              <a:ext uri="{FF2B5EF4-FFF2-40B4-BE49-F238E27FC236}">
                <a16:creationId xmlns:a16="http://schemas.microsoft.com/office/drawing/2014/main" id="{BAE9D1A2-7104-44E9-9F4B-65AA0CA1A9A4}"/>
              </a:ext>
            </a:extLst>
          </p:cNvPr>
          <p:cNvPicPr>
            <a:picLocks noChangeAspect="1"/>
          </p:cNvPicPr>
          <p:nvPr/>
        </p:nvPicPr>
        <p:blipFill>
          <a:blip r:embed="rId3"/>
          <a:stretch>
            <a:fillRect/>
          </a:stretch>
        </p:blipFill>
        <p:spPr>
          <a:xfrm>
            <a:off x="8188523" y="1560214"/>
            <a:ext cx="3235361" cy="427084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63026400"/>
      </p:ext>
    </p:extLst>
  </p:cSld>
  <p:clrMapOvr>
    <a:masterClrMapping/>
  </p:clrMapOvr>
  <p:transition spd="med">
    <p:dissolv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5" name="Rectangle 1"/>
          <p:cNvSpPr>
            <a:spLocks noGrp="1" noChangeArrowheads="1"/>
          </p:cNvSpPr>
          <p:nvPr>
            <p:ph type="title"/>
          </p:nvPr>
        </p:nvSpPr>
        <p:spPr>
          <a:xfrm>
            <a:off x="458373" y="246062"/>
            <a:ext cx="10515600" cy="1325563"/>
          </a:xfrm>
          <a:ln/>
        </p:spPr>
        <p:txBody>
          <a:bodyPr>
            <a:normAutofit/>
          </a:bodyPr>
          <a:lstStyle/>
          <a:p>
            <a:r>
              <a:rPr lang="en-US" sz="5400" b="1" dirty="0"/>
              <a:t>Resources</a:t>
            </a:r>
          </a:p>
        </p:txBody>
      </p:sp>
      <p:sp>
        <p:nvSpPr>
          <p:cNvPr id="26626" name="Rectangle 2"/>
          <p:cNvSpPr>
            <a:spLocks noGrp="1" noChangeArrowheads="1"/>
          </p:cNvSpPr>
          <p:nvPr>
            <p:ph type="body" idx="1"/>
          </p:nvPr>
        </p:nvSpPr>
        <p:spPr>
          <a:xfrm>
            <a:off x="2416969" y="1571625"/>
            <a:ext cx="7358063" cy="4536281"/>
          </a:xfrm>
          <a:ln/>
        </p:spPr>
        <p:txBody>
          <a:bodyPr/>
          <a:lstStyle/>
          <a:p>
            <a:pPr marL="1084488" indent="-685800"/>
            <a:r>
              <a:rPr lang="en-US" sz="4500" dirty="0"/>
              <a:t>The College</a:t>
            </a:r>
          </a:p>
          <a:p>
            <a:pPr marL="1084488" indent="-685800"/>
            <a:r>
              <a:rPr lang="en-US" sz="4500" dirty="0"/>
              <a:t>Each other</a:t>
            </a:r>
          </a:p>
          <a:p>
            <a:pPr marL="1084488" indent="-685800"/>
            <a:r>
              <a:rPr lang="en-US" sz="4500" dirty="0"/>
              <a:t>Parents and family</a:t>
            </a:r>
          </a:p>
          <a:p>
            <a:pPr marL="1084488" indent="-685800"/>
            <a:r>
              <a:rPr lang="en-US" sz="4500" dirty="0"/>
              <a:t>Useful websites</a:t>
            </a:r>
          </a:p>
          <a:p>
            <a:pPr marL="1084488" indent="-685800"/>
            <a:r>
              <a:rPr lang="en-US" sz="4500" dirty="0"/>
              <a:t>Tertiary Open Days</a:t>
            </a:r>
          </a:p>
        </p:txBody>
      </p:sp>
    </p:spTree>
    <p:extLst>
      <p:ext uri="{BB962C8B-B14F-4D97-AF65-F5344CB8AC3E}">
        <p14:creationId xmlns:p14="http://schemas.microsoft.com/office/powerpoint/2010/main" val="2142670716"/>
      </p:ext>
    </p:extLst>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8F5AC-2254-4E48-9613-F9986A0FA3D3}"/>
              </a:ext>
            </a:extLst>
          </p:cNvPr>
          <p:cNvSpPr>
            <a:spLocks noGrp="1"/>
          </p:cNvSpPr>
          <p:nvPr>
            <p:ph type="title"/>
          </p:nvPr>
        </p:nvSpPr>
        <p:spPr/>
        <p:txBody>
          <a:bodyPr/>
          <a:lstStyle/>
          <a:p>
            <a:r>
              <a:rPr lang="en-AU" dirty="0"/>
              <a:t>Senior Student Agreement Form</a:t>
            </a:r>
          </a:p>
        </p:txBody>
      </p:sp>
      <p:sp>
        <p:nvSpPr>
          <p:cNvPr id="3" name="Content Placeholder 2">
            <a:extLst>
              <a:ext uri="{FF2B5EF4-FFF2-40B4-BE49-F238E27FC236}">
                <a16:creationId xmlns:a16="http://schemas.microsoft.com/office/drawing/2014/main" id="{DE38802B-9B2C-48BD-B136-1988DF027246}"/>
              </a:ext>
            </a:extLst>
          </p:cNvPr>
          <p:cNvSpPr>
            <a:spLocks noGrp="1"/>
          </p:cNvSpPr>
          <p:nvPr>
            <p:ph idx="1"/>
          </p:nvPr>
        </p:nvSpPr>
        <p:spPr/>
        <p:txBody>
          <a:bodyPr/>
          <a:lstStyle/>
          <a:p>
            <a:pPr marL="0" indent="0">
              <a:buNone/>
            </a:pPr>
            <a:r>
              <a:rPr lang="en-AU" sz="2400" dirty="0"/>
              <a:t>In 2022 Senior School is implementing the Senior Student Agreement Form. This form is to ensure that all senior students acknowledge and agree to the specific policies of both the GSC and the Victorian Curriculum and Assessment Authority. Upon signing the agreement, it will be assumed that the student has read and understood the contents of the Senior School Students Handbook.</a:t>
            </a:r>
          </a:p>
          <a:p>
            <a:pPr marL="0" indent="0">
              <a:buNone/>
            </a:pPr>
            <a:endParaRPr lang="en-AU" sz="2400" dirty="0"/>
          </a:p>
          <a:p>
            <a:pPr marL="0" indent="0">
              <a:buNone/>
            </a:pPr>
            <a:r>
              <a:rPr lang="en-AU" sz="2400" dirty="0"/>
              <a:t>Senior Student Agreement Form will be handed to Year 12 students in Connect on 21/02/22.</a:t>
            </a:r>
            <a:r>
              <a:rPr lang="en-AU" dirty="0"/>
              <a:t>  </a:t>
            </a:r>
          </a:p>
        </p:txBody>
      </p:sp>
    </p:spTree>
    <p:extLst>
      <p:ext uri="{BB962C8B-B14F-4D97-AF65-F5344CB8AC3E}">
        <p14:creationId xmlns:p14="http://schemas.microsoft.com/office/powerpoint/2010/main" val="287898599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5EDFDA5-581A-4C08-8409-5E4993C26556}"/>
              </a:ext>
            </a:extLst>
          </p:cNvPr>
          <p:cNvSpPr txBox="1"/>
          <p:nvPr/>
        </p:nvSpPr>
        <p:spPr>
          <a:xfrm>
            <a:off x="448235" y="55348"/>
            <a:ext cx="8987050" cy="830997"/>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4800" b="1" dirty="0">
                <a:solidFill>
                  <a:schemeClr val="bg1"/>
                </a:solidFill>
              </a:rPr>
              <a:t>Wellbeing</a:t>
            </a:r>
            <a:endParaRPr lang="en-US" sz="4800" dirty="0">
              <a:solidFill>
                <a:schemeClr val="bg1"/>
              </a:solidFill>
            </a:endParaRPr>
          </a:p>
        </p:txBody>
      </p:sp>
      <p:pic>
        <p:nvPicPr>
          <p:cNvPr id="4" name="Picture 4" descr="Logo, icon&#10;&#10;Description automatically generated">
            <a:extLst>
              <a:ext uri="{FF2B5EF4-FFF2-40B4-BE49-F238E27FC236}">
                <a16:creationId xmlns:a16="http://schemas.microsoft.com/office/drawing/2014/main" id="{3E8D868A-59B2-49CC-AF34-E9DDDA5C88E5}"/>
              </a:ext>
            </a:extLst>
          </p:cNvPr>
          <p:cNvPicPr>
            <a:picLocks noChangeAspect="1"/>
          </p:cNvPicPr>
          <p:nvPr/>
        </p:nvPicPr>
        <p:blipFill>
          <a:blip r:embed="rId2"/>
          <a:stretch>
            <a:fillRect/>
          </a:stretch>
        </p:blipFill>
        <p:spPr>
          <a:xfrm>
            <a:off x="10422340" y="5094026"/>
            <a:ext cx="1765111" cy="1765111"/>
          </a:xfrm>
          <a:prstGeom prst="rect">
            <a:avLst/>
          </a:prstGeom>
        </p:spPr>
      </p:pic>
      <p:sp>
        <p:nvSpPr>
          <p:cNvPr id="3" name="TextBox 2">
            <a:extLst>
              <a:ext uri="{FF2B5EF4-FFF2-40B4-BE49-F238E27FC236}">
                <a16:creationId xmlns:a16="http://schemas.microsoft.com/office/drawing/2014/main" id="{1ADEAE27-917D-4344-B564-41494C522E6F}"/>
              </a:ext>
            </a:extLst>
          </p:cNvPr>
          <p:cNvSpPr txBox="1"/>
          <p:nvPr/>
        </p:nvSpPr>
        <p:spPr>
          <a:xfrm>
            <a:off x="150125" y="996288"/>
            <a:ext cx="11674321"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solidFill>
                  <a:schemeClr val="bg1"/>
                </a:solidFill>
                <a:ea typeface="+mn-lt"/>
                <a:cs typeface="+mn-lt"/>
              </a:rPr>
              <a:t>At Gisborne Secondary College we aim to provide a safe, respectful and inclusive environment for students and their families. We place a high priority on the wellbeing of all members within the college community. We understand the relationship between wellbeing and student outcomes, and take an integrated approach to wellbeing. All staff play an important role in wellbeing and this includes: mentors, classroom teachers, year level leaders and principal class.</a:t>
            </a:r>
          </a:p>
          <a:p>
            <a:endParaRPr lang="en-GB" dirty="0">
              <a:solidFill>
                <a:schemeClr val="bg1"/>
              </a:solidFill>
              <a:cs typeface="Calibri"/>
            </a:endParaRPr>
          </a:p>
          <a:p>
            <a:r>
              <a:rPr lang="en-GB" dirty="0">
                <a:solidFill>
                  <a:schemeClr val="bg1"/>
                </a:solidFill>
                <a:cs typeface="Calibri"/>
              </a:rPr>
              <a:t>We have a dedicated Wellbeing Team to support wellbeing practices throughout the college.  This includes counsellors, youth workers, psychologists and a creative arts therapist.</a:t>
            </a:r>
          </a:p>
          <a:p>
            <a:endParaRPr lang="en-GB" dirty="0">
              <a:solidFill>
                <a:schemeClr val="bg1"/>
              </a:solidFill>
              <a:cs typeface="Calibri"/>
            </a:endParaRPr>
          </a:p>
          <a:p>
            <a:r>
              <a:rPr lang="en-GB" dirty="0">
                <a:solidFill>
                  <a:schemeClr val="bg1"/>
                </a:solidFill>
                <a:cs typeface="Calibri"/>
              </a:rPr>
              <a:t>Several programs/groups focused on student health and wellbeing run across the college, including:</a:t>
            </a:r>
          </a:p>
          <a:p>
            <a:pPr marL="285750" indent="-285750">
              <a:buFont typeface="Arial"/>
              <a:buChar char="•"/>
            </a:pPr>
            <a:r>
              <a:rPr lang="en-GB" dirty="0">
                <a:solidFill>
                  <a:schemeClr val="bg1"/>
                </a:solidFill>
                <a:cs typeface="Calibri"/>
              </a:rPr>
              <a:t>Respectful Relationships</a:t>
            </a:r>
          </a:p>
          <a:p>
            <a:pPr marL="285750" indent="-285750">
              <a:buFont typeface="Arial"/>
              <a:buChar char="•"/>
            </a:pPr>
            <a:r>
              <a:rPr lang="en-GB" dirty="0">
                <a:solidFill>
                  <a:schemeClr val="bg1"/>
                </a:solidFill>
                <a:cs typeface="Calibri"/>
              </a:rPr>
              <a:t>Pride Crew</a:t>
            </a:r>
          </a:p>
          <a:p>
            <a:pPr marL="285750" indent="-285750">
              <a:buFont typeface="Arial"/>
              <a:buChar char="•"/>
            </a:pPr>
            <a:r>
              <a:rPr lang="en-GB" dirty="0">
                <a:solidFill>
                  <a:schemeClr val="bg1"/>
                </a:solidFill>
                <a:cs typeface="Calibri"/>
              </a:rPr>
              <a:t>Breakfast Club</a:t>
            </a:r>
          </a:p>
          <a:p>
            <a:pPr marL="285750" indent="-285750">
              <a:buFont typeface="Arial"/>
              <a:buChar char="•"/>
            </a:pPr>
            <a:r>
              <a:rPr lang="en-GB" dirty="0">
                <a:solidFill>
                  <a:schemeClr val="bg1"/>
                </a:solidFill>
                <a:cs typeface="Calibri"/>
              </a:rPr>
              <a:t>Peer Support</a:t>
            </a:r>
          </a:p>
          <a:p>
            <a:pPr marL="285750" indent="-285750">
              <a:buFont typeface="Arial"/>
              <a:buChar char="•"/>
            </a:pPr>
            <a:r>
              <a:rPr lang="en-GB" dirty="0">
                <a:solidFill>
                  <a:schemeClr val="bg1"/>
                </a:solidFill>
                <a:cs typeface="Calibri"/>
              </a:rPr>
              <a:t>Live4Life</a:t>
            </a:r>
          </a:p>
          <a:p>
            <a:pPr marL="285750" indent="-285750">
              <a:buFont typeface="Arial"/>
              <a:buChar char="•"/>
            </a:pPr>
            <a:r>
              <a:rPr lang="en-GB" dirty="0">
                <a:solidFill>
                  <a:schemeClr val="bg1"/>
                </a:solidFill>
                <a:cs typeface="Calibri"/>
              </a:rPr>
              <a:t>Mental Health First Aid</a:t>
            </a:r>
          </a:p>
          <a:p>
            <a:pPr marL="285750" indent="-285750">
              <a:buFont typeface="Arial"/>
              <a:buChar char="•"/>
            </a:pPr>
            <a:r>
              <a:rPr lang="en-GB" dirty="0">
                <a:solidFill>
                  <a:schemeClr val="bg1"/>
                </a:solidFill>
                <a:cs typeface="Calibri"/>
              </a:rPr>
              <a:t>Lunchtime groups – art therapy, ukulele</a:t>
            </a:r>
          </a:p>
        </p:txBody>
      </p:sp>
      <p:pic>
        <p:nvPicPr>
          <p:cNvPr id="5" name="Picture 4"/>
          <p:cNvPicPr>
            <a:picLocks noChangeAspect="1"/>
          </p:cNvPicPr>
          <p:nvPr/>
        </p:nvPicPr>
        <p:blipFill>
          <a:blip r:embed="rId3"/>
          <a:stretch>
            <a:fillRect/>
          </a:stretch>
        </p:blipFill>
        <p:spPr>
          <a:xfrm>
            <a:off x="7766002" y="3703855"/>
            <a:ext cx="2419350" cy="2971800"/>
          </a:xfrm>
          <a:prstGeom prst="rect">
            <a:avLst/>
          </a:prstGeom>
        </p:spPr>
      </p:pic>
      <p:pic>
        <p:nvPicPr>
          <p:cNvPr id="6" name="Picture 5"/>
          <p:cNvPicPr>
            <a:picLocks noChangeAspect="1"/>
          </p:cNvPicPr>
          <p:nvPr/>
        </p:nvPicPr>
        <p:blipFill>
          <a:blip r:embed="rId4"/>
          <a:stretch>
            <a:fillRect/>
          </a:stretch>
        </p:blipFill>
        <p:spPr>
          <a:xfrm>
            <a:off x="5161514" y="4313597"/>
            <a:ext cx="2241483" cy="2198285"/>
          </a:xfrm>
          <a:prstGeom prst="rect">
            <a:avLst/>
          </a:prstGeom>
        </p:spPr>
      </p:pic>
    </p:spTree>
    <p:extLst>
      <p:ext uri="{BB962C8B-B14F-4D97-AF65-F5344CB8AC3E}">
        <p14:creationId xmlns:p14="http://schemas.microsoft.com/office/powerpoint/2010/main" val="254634153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872DBA-1AD2-401E-B0DF-FA98077B0941}"/>
              </a:ext>
            </a:extLst>
          </p:cNvPr>
          <p:cNvSpPr>
            <a:spLocks noGrp="1"/>
          </p:cNvSpPr>
          <p:nvPr>
            <p:ph type="title"/>
          </p:nvPr>
        </p:nvSpPr>
        <p:spPr>
          <a:xfrm>
            <a:off x="685801" y="609601"/>
            <a:ext cx="10131425" cy="673510"/>
          </a:xfrm>
        </p:spPr>
        <p:txBody>
          <a:bodyPr/>
          <a:lstStyle/>
          <a:p>
            <a:r>
              <a:rPr lang="en-AU" dirty="0"/>
              <a:t>Careers</a:t>
            </a:r>
          </a:p>
        </p:txBody>
      </p:sp>
      <p:sp>
        <p:nvSpPr>
          <p:cNvPr id="3" name="Content Placeholder 2">
            <a:extLst>
              <a:ext uri="{FF2B5EF4-FFF2-40B4-BE49-F238E27FC236}">
                <a16:creationId xmlns:a16="http://schemas.microsoft.com/office/drawing/2014/main" id="{EB0C3C73-381C-472C-802A-CC8FAEA3CF08}"/>
              </a:ext>
            </a:extLst>
          </p:cNvPr>
          <p:cNvSpPr>
            <a:spLocks noGrp="1"/>
          </p:cNvSpPr>
          <p:nvPr>
            <p:ph idx="1"/>
          </p:nvPr>
        </p:nvSpPr>
        <p:spPr>
          <a:xfrm>
            <a:off x="685801" y="1283112"/>
            <a:ext cx="10131425" cy="973391"/>
          </a:xfrm>
        </p:spPr>
        <p:txBody>
          <a:bodyPr>
            <a:normAutofit lnSpcReduction="10000"/>
          </a:bodyPr>
          <a:lstStyle/>
          <a:p>
            <a:pPr marL="0" indent="0">
              <a:buNone/>
            </a:pPr>
            <a:r>
              <a:rPr lang="en-US" dirty="0"/>
              <a:t>Gisborne Secondary College understands that all students (and parents) require personal support and assistance when making  vocational decisions for the future</a:t>
            </a:r>
          </a:p>
          <a:p>
            <a:pPr marL="0" indent="0">
              <a:buNone/>
            </a:pPr>
            <a:r>
              <a:rPr lang="en-US" dirty="0"/>
              <a:t>The Careers team can assist students to identify appropriate pathways, particularly for 2023 and beyond </a:t>
            </a:r>
          </a:p>
        </p:txBody>
      </p:sp>
      <p:sp>
        <p:nvSpPr>
          <p:cNvPr id="4" name="Content Placeholder 2">
            <a:extLst>
              <a:ext uri="{FF2B5EF4-FFF2-40B4-BE49-F238E27FC236}">
                <a16:creationId xmlns:a16="http://schemas.microsoft.com/office/drawing/2014/main" id="{7C706B9C-D616-4617-A045-5540C64AFF59}"/>
              </a:ext>
            </a:extLst>
          </p:cNvPr>
          <p:cNvSpPr txBox="1">
            <a:spLocks/>
          </p:cNvSpPr>
          <p:nvPr/>
        </p:nvSpPr>
        <p:spPr>
          <a:xfrm>
            <a:off x="2156604" y="3080749"/>
            <a:ext cx="8660622" cy="3777251"/>
          </a:xfrm>
          <a:prstGeom prst="rect">
            <a:avLst/>
          </a:prstGeom>
        </p:spPr>
        <p:txBody>
          <a:bodyPr vert="horz" lIns="91440" tIns="45720" rIns="91440" bIns="45720" rtlCol="0" anchor="ctr">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285750" marR="0" lvl="0" indent="-285750" algn="l" defTabSz="457200" rtl="0" eaLnBrk="1" fontAlgn="auto" latinLnBrk="0" hangingPunct="1">
              <a:lnSpc>
                <a:spcPct val="100000"/>
              </a:lnSpc>
              <a:spcBef>
                <a:spcPts val="0"/>
              </a:spcBef>
              <a:spcAft>
                <a:spcPts val="1000"/>
              </a:spcAft>
              <a:buClr>
                <a:prstClr val="white"/>
              </a:buClr>
              <a:buSzPct val="100000"/>
              <a:buFont typeface="Wingdings" panose="05000000000000000000" pitchFamily="2" charset="2"/>
              <a:buChar char="v"/>
              <a:tabLst/>
              <a:defRPr/>
            </a:pPr>
            <a:endParaRPr kumimoji="0" lang="en-A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11" name="Table 10">
            <a:extLst>
              <a:ext uri="{FF2B5EF4-FFF2-40B4-BE49-F238E27FC236}">
                <a16:creationId xmlns:a16="http://schemas.microsoft.com/office/drawing/2014/main" id="{EFC45CE6-4053-4BC4-B35A-F17B25711B42}"/>
              </a:ext>
            </a:extLst>
          </p:cNvPr>
          <p:cNvGraphicFramePr>
            <a:graphicFrameLocks noGrp="1"/>
          </p:cNvGraphicFramePr>
          <p:nvPr>
            <p:extLst/>
          </p:nvPr>
        </p:nvGraphicFramePr>
        <p:xfrm>
          <a:off x="1300634" y="2377206"/>
          <a:ext cx="9516591" cy="4326054"/>
        </p:xfrm>
        <a:graphic>
          <a:graphicData uri="http://schemas.openxmlformats.org/drawingml/2006/table">
            <a:tbl>
              <a:tblPr firstRow="1" firstCol="1" bandRow="1"/>
              <a:tblGrid>
                <a:gridCol w="4415026">
                  <a:extLst>
                    <a:ext uri="{9D8B030D-6E8A-4147-A177-3AD203B41FA5}">
                      <a16:colId xmlns:a16="http://schemas.microsoft.com/office/drawing/2014/main" val="80997126"/>
                    </a:ext>
                  </a:extLst>
                </a:gridCol>
                <a:gridCol w="5101565">
                  <a:extLst>
                    <a:ext uri="{9D8B030D-6E8A-4147-A177-3AD203B41FA5}">
                      <a16:colId xmlns:a16="http://schemas.microsoft.com/office/drawing/2014/main" val="2378890677"/>
                    </a:ext>
                  </a:extLst>
                </a:gridCol>
              </a:tblGrid>
              <a:tr h="398206">
                <a:tc>
                  <a:txBody>
                    <a:bodyPr/>
                    <a:lstStyle/>
                    <a:p>
                      <a:pPr>
                        <a:spcAft>
                          <a:spcPts val="0"/>
                        </a:spcAft>
                      </a:pPr>
                      <a:r>
                        <a:rPr lang="en-AU" sz="2400" b="1">
                          <a:solidFill>
                            <a:schemeClr val="bg1"/>
                          </a:solidFill>
                          <a:effectLst/>
                          <a:latin typeface="Calibri" panose="020F0502020204030204" pitchFamily="34" charset="0"/>
                          <a:ea typeface="Times New Roman" panose="02020603050405020304" pitchFamily="18" charset="0"/>
                        </a:rPr>
                        <a:t>Apprenticeships Information</a:t>
                      </a:r>
                      <a:endParaRPr lang="en-AU" sz="2400" b="1">
                        <a:solidFill>
                          <a:schemeClr val="bg1"/>
                        </a:solidFill>
                        <a:effectLst/>
                        <a:latin typeface="Times New Roman" panose="02020603050405020304" pitchFamily="18" charset="0"/>
                        <a:ea typeface="SimSun"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a:spcAft>
                          <a:spcPts val="0"/>
                        </a:spcAft>
                      </a:pPr>
                      <a:r>
                        <a:rPr lang="en-AU" sz="24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Scholarship Opportunities </a:t>
                      </a:r>
                      <a:endParaRPr lang="en-AU" sz="2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extLst>
                  <a:ext uri="{0D108BD9-81ED-4DB2-BD59-A6C34878D82A}">
                    <a16:rowId xmlns:a16="http://schemas.microsoft.com/office/drawing/2014/main" val="1912106677"/>
                  </a:ext>
                </a:extLst>
              </a:tr>
              <a:tr h="398206">
                <a:tc>
                  <a:txBody>
                    <a:bodyPr/>
                    <a:lstStyle/>
                    <a:p>
                      <a:pPr>
                        <a:spcAft>
                          <a:spcPts val="0"/>
                        </a:spcAft>
                      </a:pPr>
                      <a:r>
                        <a:rPr lang="en-AU" sz="2400" b="1">
                          <a:solidFill>
                            <a:schemeClr val="bg1"/>
                          </a:solidFill>
                          <a:effectLst/>
                          <a:latin typeface="Calibri" panose="020F0502020204030204" pitchFamily="34" charset="0"/>
                          <a:ea typeface="Times New Roman" panose="02020603050405020304" pitchFamily="18" charset="0"/>
                        </a:rPr>
                        <a:t>Cadetships &amp; Traineeships</a:t>
                      </a:r>
                      <a:endParaRPr lang="en-AU" sz="2400" b="1">
                        <a:solidFill>
                          <a:schemeClr val="bg1"/>
                        </a:solidFill>
                        <a:effectLst/>
                        <a:latin typeface="Times New Roman" panose="02020603050405020304" pitchFamily="18" charset="0"/>
                        <a:ea typeface="SimSun"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a:spcAft>
                          <a:spcPts val="0"/>
                        </a:spcAft>
                      </a:pPr>
                      <a:r>
                        <a:rPr lang="en-AU" sz="24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Subject Selection Counselling</a:t>
                      </a:r>
                      <a:endParaRPr lang="en-AU" sz="2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extLst>
                  <a:ext uri="{0D108BD9-81ED-4DB2-BD59-A6C34878D82A}">
                    <a16:rowId xmlns:a16="http://schemas.microsoft.com/office/drawing/2014/main" val="3798475189"/>
                  </a:ext>
                </a:extLst>
              </a:tr>
              <a:tr h="398206">
                <a:tc>
                  <a:txBody>
                    <a:bodyPr/>
                    <a:lstStyle/>
                    <a:p>
                      <a:pPr>
                        <a:spcAft>
                          <a:spcPts val="0"/>
                        </a:spcAft>
                      </a:pPr>
                      <a:r>
                        <a:rPr lang="en-AU" sz="2400" b="1">
                          <a:solidFill>
                            <a:schemeClr val="bg1"/>
                          </a:solidFill>
                          <a:effectLst/>
                          <a:latin typeface="Calibri" panose="020F0502020204030204" pitchFamily="34" charset="0"/>
                          <a:ea typeface="Times New Roman" panose="02020603050405020304" pitchFamily="18" charset="0"/>
                        </a:rPr>
                        <a:t>Career Expos</a:t>
                      </a:r>
                      <a:endParaRPr lang="en-AU" sz="2400" b="1">
                        <a:solidFill>
                          <a:schemeClr val="bg1"/>
                        </a:solidFill>
                        <a:effectLst/>
                        <a:latin typeface="Times New Roman" panose="02020603050405020304" pitchFamily="18" charset="0"/>
                        <a:ea typeface="SimSun"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a:spcAft>
                          <a:spcPts val="0"/>
                        </a:spcAft>
                      </a:pPr>
                      <a:r>
                        <a:rPr lang="en-AU" sz="24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Special Consideration (SEAS)</a:t>
                      </a:r>
                      <a:endParaRPr lang="en-AU" sz="2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extLst>
                  <a:ext uri="{0D108BD9-81ED-4DB2-BD59-A6C34878D82A}">
                    <a16:rowId xmlns:a16="http://schemas.microsoft.com/office/drawing/2014/main" val="1211144625"/>
                  </a:ext>
                </a:extLst>
              </a:tr>
              <a:tr h="398206">
                <a:tc>
                  <a:txBody>
                    <a:bodyPr/>
                    <a:lstStyle/>
                    <a:p>
                      <a:pPr>
                        <a:spcAft>
                          <a:spcPts val="0"/>
                        </a:spcAft>
                      </a:pPr>
                      <a:r>
                        <a:rPr lang="en-AU" sz="2400" b="1">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Careers Testing </a:t>
                      </a:r>
                      <a:endParaRPr lang="en-AU" sz="24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a:spcAft>
                          <a:spcPts val="0"/>
                        </a:spcAft>
                      </a:pPr>
                      <a:r>
                        <a:rPr lang="en-AU" sz="24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TAFE Courses &amp; Programs</a:t>
                      </a:r>
                      <a:endParaRPr lang="en-AU" sz="2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extLst>
                  <a:ext uri="{0D108BD9-81ED-4DB2-BD59-A6C34878D82A}">
                    <a16:rowId xmlns:a16="http://schemas.microsoft.com/office/drawing/2014/main" val="3356884434"/>
                  </a:ext>
                </a:extLst>
              </a:tr>
              <a:tr h="398206">
                <a:tc>
                  <a:txBody>
                    <a:bodyPr/>
                    <a:lstStyle/>
                    <a:p>
                      <a:pPr>
                        <a:spcAft>
                          <a:spcPts val="0"/>
                        </a:spcAft>
                      </a:pPr>
                      <a:r>
                        <a:rPr lang="en-AU" sz="2400" b="1">
                          <a:solidFill>
                            <a:schemeClr val="bg1"/>
                          </a:solidFill>
                          <a:effectLst/>
                          <a:latin typeface="Calibri" panose="020F0502020204030204" pitchFamily="34" charset="0"/>
                          <a:ea typeface="Times New Roman" panose="02020603050405020304" pitchFamily="18" charset="0"/>
                        </a:rPr>
                        <a:t>GAP Year Opportunities</a:t>
                      </a:r>
                      <a:endParaRPr lang="en-AU" sz="2400" b="1">
                        <a:solidFill>
                          <a:schemeClr val="bg1"/>
                        </a:solidFill>
                        <a:effectLst/>
                        <a:latin typeface="Times New Roman" panose="02020603050405020304" pitchFamily="18" charset="0"/>
                        <a:ea typeface="SimSun"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a:spcAft>
                          <a:spcPts val="0"/>
                        </a:spcAft>
                      </a:pPr>
                      <a:r>
                        <a:rPr lang="en-AU" sz="24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University Courses &amp; Programs</a:t>
                      </a:r>
                      <a:endParaRPr lang="en-AU" sz="2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extLst>
                  <a:ext uri="{0D108BD9-81ED-4DB2-BD59-A6C34878D82A}">
                    <a16:rowId xmlns:a16="http://schemas.microsoft.com/office/drawing/2014/main" val="1074433860"/>
                  </a:ext>
                </a:extLst>
              </a:tr>
              <a:tr h="500326">
                <a:tc>
                  <a:txBody>
                    <a:bodyPr/>
                    <a:lstStyle/>
                    <a:p>
                      <a:pPr>
                        <a:spcAft>
                          <a:spcPts val="0"/>
                        </a:spcAft>
                      </a:pPr>
                      <a:r>
                        <a:rPr lang="en-AU" sz="2400" b="1" dirty="0">
                          <a:solidFill>
                            <a:schemeClr val="bg1"/>
                          </a:solidFill>
                          <a:effectLst/>
                          <a:latin typeface="Calibri" panose="020F0502020204030204" pitchFamily="34" charset="0"/>
                          <a:ea typeface="Times New Roman" panose="02020603050405020304" pitchFamily="18" charset="0"/>
                        </a:rPr>
                        <a:t>Interstate Universities</a:t>
                      </a:r>
                      <a:endParaRPr lang="en-AU" sz="2400" b="1" dirty="0">
                        <a:solidFill>
                          <a:schemeClr val="bg1"/>
                        </a:solidFill>
                        <a:effectLst/>
                        <a:latin typeface="Times New Roman" panose="02020603050405020304" pitchFamily="18" charset="0"/>
                        <a:ea typeface="SimSun"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a:spcAft>
                          <a:spcPts val="0"/>
                        </a:spcAft>
                      </a:pPr>
                      <a:r>
                        <a:rPr lang="en-AU" sz="24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University / TAFE Early Entry </a:t>
                      </a:r>
                      <a:endParaRPr lang="en-AU" sz="2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extLst>
                  <a:ext uri="{0D108BD9-81ED-4DB2-BD59-A6C34878D82A}">
                    <a16:rowId xmlns:a16="http://schemas.microsoft.com/office/drawing/2014/main" val="4164899489"/>
                  </a:ext>
                </a:extLst>
              </a:tr>
              <a:tr h="398206">
                <a:tc>
                  <a:txBody>
                    <a:bodyPr/>
                    <a:lstStyle/>
                    <a:p>
                      <a:pPr>
                        <a:spcAft>
                          <a:spcPts val="0"/>
                        </a:spcAft>
                      </a:pPr>
                      <a:r>
                        <a:rPr lang="en-AU" sz="2400" b="1" dirty="0">
                          <a:solidFill>
                            <a:schemeClr val="bg1"/>
                          </a:solidFill>
                          <a:effectLst/>
                          <a:latin typeface="Calibri" panose="020F0502020204030204" pitchFamily="34" charset="0"/>
                          <a:ea typeface="Times New Roman" panose="02020603050405020304" pitchFamily="18" charset="0"/>
                        </a:rPr>
                        <a:t>Job Interview Skills</a:t>
                      </a:r>
                      <a:endParaRPr lang="en-AU" sz="2400" b="1" dirty="0">
                        <a:solidFill>
                          <a:schemeClr val="bg1"/>
                        </a:solidFill>
                        <a:effectLst/>
                        <a:latin typeface="Times New Roman" panose="02020603050405020304" pitchFamily="18" charset="0"/>
                        <a:ea typeface="SimSun"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2400" b="1" kern="1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VCE Course Counselling </a:t>
                      </a:r>
                      <a:endParaRPr lang="en-AU" sz="2400" b="1" kern="1200" dirty="0">
                        <a:solidFill>
                          <a:schemeClr val="bg1"/>
                        </a:solidFill>
                        <a:effectLst/>
                        <a:latin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extLst>
                  <a:ext uri="{0D108BD9-81ED-4DB2-BD59-A6C34878D82A}">
                    <a16:rowId xmlns:a16="http://schemas.microsoft.com/office/drawing/2014/main" val="2371250686"/>
                  </a:ext>
                </a:extLst>
              </a:tr>
              <a:tr h="398206">
                <a:tc>
                  <a:txBody>
                    <a:bodyPr/>
                    <a:lstStyle/>
                    <a:p>
                      <a:pPr>
                        <a:spcAft>
                          <a:spcPts val="0"/>
                        </a:spcAft>
                      </a:pPr>
                      <a:r>
                        <a:rPr lang="en-AU" sz="2400" b="1">
                          <a:solidFill>
                            <a:schemeClr val="bg1"/>
                          </a:solidFill>
                          <a:effectLst/>
                          <a:latin typeface="Calibri" panose="020F0502020204030204" pitchFamily="34" charset="0"/>
                          <a:ea typeface="SimSun" panose="02010600030101010101" pitchFamily="2" charset="-122"/>
                        </a:rPr>
                        <a:t>Open Days (Uni. / TAFE)</a:t>
                      </a:r>
                      <a:endParaRPr lang="en-AU" sz="2400" b="1">
                        <a:solidFill>
                          <a:schemeClr val="bg1"/>
                        </a:solidFill>
                        <a:effectLst/>
                        <a:latin typeface="Times New Roman" panose="02020603050405020304" pitchFamily="18" charset="0"/>
                        <a:ea typeface="SimSun"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a:spcAft>
                          <a:spcPts val="0"/>
                        </a:spcAft>
                      </a:pPr>
                      <a:r>
                        <a:rPr lang="en-AU" sz="24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VET in Schools</a:t>
                      </a:r>
                      <a:endParaRPr lang="en-AU" sz="2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extLst>
                  <a:ext uri="{0D108BD9-81ED-4DB2-BD59-A6C34878D82A}">
                    <a16:rowId xmlns:a16="http://schemas.microsoft.com/office/drawing/2014/main" val="92905671"/>
                  </a:ext>
                </a:extLst>
              </a:tr>
              <a:tr h="398206">
                <a:tc>
                  <a:txBody>
                    <a:bodyPr/>
                    <a:lstStyle/>
                    <a:p>
                      <a:pPr>
                        <a:spcAft>
                          <a:spcPts val="0"/>
                        </a:spcAft>
                      </a:pPr>
                      <a:r>
                        <a:rPr lang="en-AU" sz="2400" b="1" dirty="0">
                          <a:solidFill>
                            <a:schemeClr val="bg1"/>
                          </a:solidFill>
                          <a:effectLst/>
                          <a:latin typeface="Calibri" panose="020F0502020204030204" pitchFamily="34" charset="0"/>
                          <a:ea typeface="SimSun" panose="02010600030101010101" pitchFamily="2" charset="-122"/>
                        </a:rPr>
                        <a:t>1:1 Careers Counselling</a:t>
                      </a:r>
                      <a:endParaRPr lang="en-AU" sz="2400" b="1" dirty="0">
                        <a:solidFill>
                          <a:schemeClr val="bg1"/>
                        </a:solidFill>
                        <a:effectLst/>
                        <a:latin typeface="Times New Roman" panose="02020603050405020304" pitchFamily="18" charset="0"/>
                        <a:ea typeface="SimSun"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a:spcAft>
                          <a:spcPts val="0"/>
                        </a:spcAft>
                      </a:pPr>
                      <a:r>
                        <a:rPr lang="en-AU" sz="24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VTAC (Uni./TAFE Applications)</a:t>
                      </a:r>
                      <a:endParaRPr lang="en-AU" sz="2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extLst>
                  <a:ext uri="{0D108BD9-81ED-4DB2-BD59-A6C34878D82A}">
                    <a16:rowId xmlns:a16="http://schemas.microsoft.com/office/drawing/2014/main" val="3611724169"/>
                  </a:ext>
                </a:extLst>
              </a:tr>
              <a:tr h="39820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2400" b="1" kern="1200" dirty="0">
                          <a:solidFill>
                            <a:schemeClr val="bg1"/>
                          </a:solidFill>
                          <a:effectLst/>
                          <a:latin typeface="Calibri" panose="020F0502020204030204" pitchFamily="34" charset="0"/>
                          <a:ea typeface="Calibri" panose="020F0502020204030204" pitchFamily="34" charset="0"/>
                          <a:cs typeface="+mn-cs"/>
                        </a:rPr>
                        <a:t>Résumé Writing Skills</a:t>
                      </a:r>
                    </a:p>
                    <a:p>
                      <a:endParaRPr lang="en-AU"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a:spcAft>
                          <a:spcPts val="0"/>
                        </a:spcAft>
                      </a:pPr>
                      <a:r>
                        <a:rPr lang="en-AU" sz="24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Weekly </a:t>
                      </a:r>
                      <a:r>
                        <a:rPr lang="en-AU" sz="2400" b="1" i="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Career News</a:t>
                      </a:r>
                      <a:r>
                        <a:rPr lang="en-AU" sz="24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Updates</a:t>
                      </a:r>
                      <a:endParaRPr lang="en-AU" sz="2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extLst>
                  <a:ext uri="{0D108BD9-81ED-4DB2-BD59-A6C34878D82A}">
                    <a16:rowId xmlns:a16="http://schemas.microsoft.com/office/drawing/2014/main" val="3416895735"/>
                  </a:ext>
                </a:extLst>
              </a:tr>
            </a:tbl>
          </a:graphicData>
        </a:graphic>
      </p:graphicFrame>
    </p:spTree>
    <p:extLst>
      <p:ext uri="{BB962C8B-B14F-4D97-AF65-F5344CB8AC3E}">
        <p14:creationId xmlns:p14="http://schemas.microsoft.com/office/powerpoint/2010/main" val="24605267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5EDFDA5-581A-4C08-8409-5E4993C26556}"/>
              </a:ext>
            </a:extLst>
          </p:cNvPr>
          <p:cNvSpPr txBox="1"/>
          <p:nvPr/>
        </p:nvSpPr>
        <p:spPr>
          <a:xfrm>
            <a:off x="284327" y="116904"/>
            <a:ext cx="9446527" cy="707886"/>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4000" b="1" dirty="0" smtClean="0">
                <a:solidFill>
                  <a:schemeClr val="bg1"/>
                </a:solidFill>
              </a:rPr>
              <a:t>Senior School Welcome </a:t>
            </a:r>
            <a:r>
              <a:rPr lang="en-GB" sz="4000" b="1" dirty="0">
                <a:solidFill>
                  <a:schemeClr val="bg1"/>
                </a:solidFill>
              </a:rPr>
              <a:t>and Introductions</a:t>
            </a:r>
            <a:endParaRPr lang="en-US" sz="4000" b="1" dirty="0">
              <a:solidFill>
                <a:schemeClr val="bg1"/>
              </a:solidFill>
              <a:cs typeface="Calibri"/>
            </a:endParaRPr>
          </a:p>
        </p:txBody>
      </p:sp>
      <p:sp>
        <p:nvSpPr>
          <p:cNvPr id="3" name="TextBox 2">
            <a:extLst>
              <a:ext uri="{FF2B5EF4-FFF2-40B4-BE49-F238E27FC236}">
                <a16:creationId xmlns:a16="http://schemas.microsoft.com/office/drawing/2014/main" id="{E691C55D-8099-4EF2-A6A8-2F695EAF42F9}"/>
              </a:ext>
            </a:extLst>
          </p:cNvPr>
          <p:cNvSpPr txBox="1"/>
          <p:nvPr/>
        </p:nvSpPr>
        <p:spPr>
          <a:xfrm>
            <a:off x="195213" y="931089"/>
            <a:ext cx="3544537" cy="1200329"/>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600" b="1" dirty="0">
                <a:solidFill>
                  <a:schemeClr val="bg1"/>
                </a:solidFill>
              </a:rPr>
              <a:t>Sarah Rose</a:t>
            </a:r>
            <a:endParaRPr lang="en-GB" sz="3600" b="1" dirty="0">
              <a:solidFill>
                <a:schemeClr val="bg1"/>
              </a:solidFill>
              <a:cs typeface="Calibri"/>
            </a:endParaRPr>
          </a:p>
          <a:p>
            <a:r>
              <a:rPr lang="en-GB" sz="3600" dirty="0">
                <a:solidFill>
                  <a:schemeClr val="bg1"/>
                </a:solidFill>
                <a:cs typeface="Calibri"/>
              </a:rPr>
              <a:t>Acting Principal</a:t>
            </a:r>
          </a:p>
        </p:txBody>
      </p:sp>
      <p:pic>
        <p:nvPicPr>
          <p:cNvPr id="4" name="Picture 4" descr="Logo, icon&#10;&#10;Description automatically generated">
            <a:extLst>
              <a:ext uri="{FF2B5EF4-FFF2-40B4-BE49-F238E27FC236}">
                <a16:creationId xmlns:a16="http://schemas.microsoft.com/office/drawing/2014/main" id="{3E8D868A-59B2-49CC-AF34-E9DDDA5C88E5}"/>
              </a:ext>
            </a:extLst>
          </p:cNvPr>
          <p:cNvPicPr>
            <a:picLocks noChangeAspect="1"/>
          </p:cNvPicPr>
          <p:nvPr/>
        </p:nvPicPr>
        <p:blipFill>
          <a:blip r:embed="rId2"/>
          <a:stretch>
            <a:fillRect/>
          </a:stretch>
        </p:blipFill>
        <p:spPr>
          <a:xfrm>
            <a:off x="10422340" y="5094026"/>
            <a:ext cx="1765111" cy="1765111"/>
          </a:xfrm>
          <a:prstGeom prst="rect">
            <a:avLst/>
          </a:prstGeom>
        </p:spPr>
      </p:pic>
      <p:sp>
        <p:nvSpPr>
          <p:cNvPr id="7" name="TextBox 6">
            <a:extLst>
              <a:ext uri="{FF2B5EF4-FFF2-40B4-BE49-F238E27FC236}">
                <a16:creationId xmlns:a16="http://schemas.microsoft.com/office/drawing/2014/main" id="{4B53C2C7-5249-4FD5-AC01-AE0EC9212041}"/>
              </a:ext>
            </a:extLst>
          </p:cNvPr>
          <p:cNvSpPr txBox="1"/>
          <p:nvPr/>
        </p:nvSpPr>
        <p:spPr>
          <a:xfrm>
            <a:off x="195213" y="2058927"/>
            <a:ext cx="3804513" cy="1754326"/>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600" b="1" dirty="0">
                <a:solidFill>
                  <a:schemeClr val="bg1"/>
                </a:solidFill>
              </a:rPr>
              <a:t>Richard Palmer</a:t>
            </a:r>
            <a:endParaRPr lang="en-GB" sz="3600" b="1" dirty="0">
              <a:solidFill>
                <a:schemeClr val="bg1"/>
              </a:solidFill>
              <a:cs typeface="Calibri"/>
            </a:endParaRPr>
          </a:p>
          <a:p>
            <a:r>
              <a:rPr lang="en-GB" sz="3600" dirty="0">
                <a:solidFill>
                  <a:schemeClr val="bg1"/>
                </a:solidFill>
                <a:cs typeface="Calibri"/>
              </a:rPr>
              <a:t>Acting Assistant Principal</a:t>
            </a:r>
          </a:p>
        </p:txBody>
      </p:sp>
      <p:sp>
        <p:nvSpPr>
          <p:cNvPr id="8" name="TextBox 7">
            <a:extLst>
              <a:ext uri="{FF2B5EF4-FFF2-40B4-BE49-F238E27FC236}">
                <a16:creationId xmlns:a16="http://schemas.microsoft.com/office/drawing/2014/main" id="{9A15E4C3-63DF-449B-883B-A3326AAD0B83}"/>
              </a:ext>
            </a:extLst>
          </p:cNvPr>
          <p:cNvSpPr txBox="1"/>
          <p:nvPr/>
        </p:nvSpPr>
        <p:spPr>
          <a:xfrm>
            <a:off x="4271749" y="927976"/>
            <a:ext cx="7405139" cy="3000821"/>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AU" dirty="0">
                <a:solidFill>
                  <a:schemeClr val="bg1"/>
                </a:solidFill>
              </a:rPr>
              <a:t>Senior School </a:t>
            </a:r>
            <a:r>
              <a:rPr lang="en-AU" dirty="0" smtClean="0">
                <a:solidFill>
                  <a:schemeClr val="bg1"/>
                </a:solidFill>
              </a:rPr>
              <a:t>Wellbeing and Engagement </a:t>
            </a:r>
            <a:r>
              <a:rPr lang="en-AU" dirty="0">
                <a:solidFill>
                  <a:schemeClr val="bg1"/>
                </a:solidFill>
              </a:rPr>
              <a:t>Leader – </a:t>
            </a:r>
            <a:r>
              <a:rPr lang="en-AU" dirty="0" smtClean="0">
                <a:solidFill>
                  <a:schemeClr val="bg1"/>
                </a:solidFill>
              </a:rPr>
              <a:t>Christopher Hewitt</a:t>
            </a:r>
            <a:endParaRPr lang="en-AU" dirty="0">
              <a:solidFill>
                <a:schemeClr val="bg1"/>
              </a:solidFill>
            </a:endParaRPr>
          </a:p>
          <a:p>
            <a:pPr>
              <a:lnSpc>
                <a:spcPct val="150000"/>
              </a:lnSpc>
            </a:pPr>
            <a:r>
              <a:rPr lang="en-AU" dirty="0">
                <a:solidFill>
                  <a:schemeClr val="bg1"/>
                </a:solidFill>
              </a:rPr>
              <a:t>Senior School </a:t>
            </a:r>
            <a:r>
              <a:rPr lang="en-AU" dirty="0" smtClean="0">
                <a:solidFill>
                  <a:schemeClr val="bg1"/>
                </a:solidFill>
              </a:rPr>
              <a:t>Curriculum and Programs </a:t>
            </a:r>
            <a:r>
              <a:rPr lang="en-AU" dirty="0">
                <a:solidFill>
                  <a:schemeClr val="bg1"/>
                </a:solidFill>
              </a:rPr>
              <a:t>Leader – Lauren Anglin</a:t>
            </a:r>
          </a:p>
          <a:p>
            <a:pPr>
              <a:lnSpc>
                <a:spcPct val="150000"/>
              </a:lnSpc>
            </a:pPr>
            <a:r>
              <a:rPr lang="en-AU" dirty="0">
                <a:solidFill>
                  <a:schemeClr val="bg1"/>
                </a:solidFill>
              </a:rPr>
              <a:t>Year 12 Coordinator – Greg Savvinos</a:t>
            </a:r>
          </a:p>
          <a:p>
            <a:pPr>
              <a:lnSpc>
                <a:spcPct val="150000"/>
              </a:lnSpc>
            </a:pPr>
            <a:r>
              <a:rPr lang="en-AU" dirty="0">
                <a:solidFill>
                  <a:schemeClr val="bg1"/>
                </a:solidFill>
              </a:rPr>
              <a:t>Wellbeing Leader – Belinda O’Meara</a:t>
            </a:r>
          </a:p>
          <a:p>
            <a:pPr>
              <a:lnSpc>
                <a:spcPct val="150000"/>
              </a:lnSpc>
            </a:pPr>
            <a:r>
              <a:rPr lang="en-AU" dirty="0">
                <a:solidFill>
                  <a:schemeClr val="bg1"/>
                </a:solidFill>
              </a:rPr>
              <a:t>Careers – John </a:t>
            </a:r>
            <a:r>
              <a:rPr lang="en-AU" dirty="0" smtClean="0">
                <a:solidFill>
                  <a:schemeClr val="bg1"/>
                </a:solidFill>
              </a:rPr>
              <a:t>Tikulin</a:t>
            </a:r>
          </a:p>
          <a:p>
            <a:pPr>
              <a:lnSpc>
                <a:spcPct val="150000"/>
              </a:lnSpc>
            </a:pPr>
            <a:r>
              <a:rPr lang="en-AU" dirty="0">
                <a:solidFill>
                  <a:schemeClr val="bg1"/>
                </a:solidFill>
              </a:rPr>
              <a:t>Senior School Support Staff – </a:t>
            </a:r>
            <a:r>
              <a:rPr lang="en-AU" dirty="0" smtClean="0">
                <a:solidFill>
                  <a:schemeClr val="bg1"/>
                </a:solidFill>
              </a:rPr>
              <a:t>Megan Penn and </a:t>
            </a:r>
            <a:r>
              <a:rPr lang="en-AU" dirty="0">
                <a:solidFill>
                  <a:schemeClr val="bg1"/>
                </a:solidFill>
              </a:rPr>
              <a:t>Heather Livermore</a:t>
            </a:r>
          </a:p>
          <a:p>
            <a:pPr>
              <a:lnSpc>
                <a:spcPct val="150000"/>
              </a:lnSpc>
            </a:pPr>
            <a:endParaRPr lang="en-AU" dirty="0">
              <a:solidFill>
                <a:schemeClr val="bg1"/>
              </a:solidFill>
            </a:endParaRPr>
          </a:p>
        </p:txBody>
      </p:sp>
      <p:pic>
        <p:nvPicPr>
          <p:cNvPr id="5" name="Picture 4"/>
          <p:cNvPicPr>
            <a:picLocks noChangeAspect="1"/>
          </p:cNvPicPr>
          <p:nvPr/>
        </p:nvPicPr>
        <p:blipFill>
          <a:blip r:embed="rId3"/>
          <a:stretch>
            <a:fillRect/>
          </a:stretch>
        </p:blipFill>
        <p:spPr>
          <a:xfrm>
            <a:off x="284328" y="4025960"/>
            <a:ext cx="3987421" cy="2650407"/>
          </a:xfrm>
          <a:prstGeom prst="rect">
            <a:avLst/>
          </a:prstGeom>
        </p:spPr>
      </p:pic>
      <p:pic>
        <p:nvPicPr>
          <p:cNvPr id="6" name="Picture 5"/>
          <p:cNvPicPr>
            <a:picLocks noChangeAspect="1"/>
          </p:cNvPicPr>
          <p:nvPr/>
        </p:nvPicPr>
        <p:blipFill>
          <a:blip r:embed="rId4"/>
          <a:stretch>
            <a:fillRect/>
          </a:stretch>
        </p:blipFill>
        <p:spPr>
          <a:xfrm>
            <a:off x="4449171" y="4025960"/>
            <a:ext cx="4364909" cy="2650407"/>
          </a:xfrm>
          <a:prstGeom prst="rect">
            <a:avLst/>
          </a:prstGeom>
        </p:spPr>
      </p:pic>
    </p:spTree>
    <p:extLst>
      <p:ext uri="{BB962C8B-B14F-4D97-AF65-F5344CB8AC3E}">
        <p14:creationId xmlns:p14="http://schemas.microsoft.com/office/powerpoint/2010/main" val="172631744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503238" y="719666"/>
          <a:ext cx="9814654" cy="1737360"/>
        </p:xfrm>
        <a:graphic>
          <a:graphicData uri="http://schemas.openxmlformats.org/drawingml/2006/table">
            <a:tbl>
              <a:tblPr firstRow="1" bandRow="1">
                <a:tableStyleId>{5C22544A-7EE6-4342-B048-85BDC9FD1C3A}</a:tableStyleId>
              </a:tblPr>
              <a:tblGrid>
                <a:gridCol w="9814654">
                  <a:extLst>
                    <a:ext uri="{9D8B030D-6E8A-4147-A177-3AD203B41FA5}">
                      <a16:colId xmlns:a16="http://schemas.microsoft.com/office/drawing/2014/main" val="3445659867"/>
                    </a:ext>
                  </a:extLst>
                </a:gridCol>
              </a:tblGrid>
              <a:tr h="370840">
                <a:tc>
                  <a:txBody>
                    <a:bodyPr/>
                    <a:lstStyle/>
                    <a:p>
                      <a:r>
                        <a:rPr lang="en-AU" sz="2400" dirty="0"/>
                        <a:t>1. VTAC Applications</a:t>
                      </a:r>
                    </a:p>
                  </a:txBody>
                  <a:tcPr/>
                </a:tc>
                <a:extLst>
                  <a:ext uri="{0D108BD9-81ED-4DB2-BD59-A6C34878D82A}">
                    <a16:rowId xmlns:a16="http://schemas.microsoft.com/office/drawing/2014/main" val="145026055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800" dirty="0"/>
                        <a:t># of Year 12 applications 	                                              75     (out of 105 students)   72%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800" dirty="0"/>
                    </a:p>
                  </a:txBody>
                  <a:tcPr/>
                </a:tc>
                <a:extLst>
                  <a:ext uri="{0D108BD9-81ED-4DB2-BD59-A6C34878D82A}">
                    <a16:rowId xmlns:a16="http://schemas.microsoft.com/office/drawing/2014/main" val="410963793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800" dirty="0"/>
                        <a:t># of offers made		                                              73                    (97%)</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800" dirty="0"/>
                    </a:p>
                  </a:txBody>
                  <a:tcPr/>
                </a:tc>
                <a:extLst>
                  <a:ext uri="{0D108BD9-81ED-4DB2-BD59-A6C34878D82A}">
                    <a16:rowId xmlns:a16="http://schemas.microsoft.com/office/drawing/2014/main" val="973274250"/>
                  </a:ext>
                </a:extLst>
              </a:tr>
            </a:tbl>
          </a:graphicData>
        </a:graphic>
      </p:graphicFrame>
      <p:graphicFrame>
        <p:nvGraphicFramePr>
          <p:cNvPr id="7" name="Table 6"/>
          <p:cNvGraphicFramePr>
            <a:graphicFrameLocks noGrp="1"/>
          </p:cNvGraphicFramePr>
          <p:nvPr>
            <p:extLst/>
          </p:nvPr>
        </p:nvGraphicFramePr>
        <p:xfrm>
          <a:off x="503238" y="3428999"/>
          <a:ext cx="9814654" cy="1383957"/>
        </p:xfrm>
        <a:graphic>
          <a:graphicData uri="http://schemas.openxmlformats.org/drawingml/2006/table">
            <a:tbl>
              <a:tblPr firstRow="1" bandRow="1">
                <a:tableStyleId>{5C22544A-7EE6-4342-B048-85BDC9FD1C3A}</a:tableStyleId>
              </a:tblPr>
              <a:tblGrid>
                <a:gridCol w="9814654">
                  <a:extLst>
                    <a:ext uri="{9D8B030D-6E8A-4147-A177-3AD203B41FA5}">
                      <a16:colId xmlns:a16="http://schemas.microsoft.com/office/drawing/2014/main" val="3445659867"/>
                    </a:ext>
                  </a:extLst>
                </a:gridCol>
              </a:tblGrid>
              <a:tr h="764148">
                <a:tc>
                  <a:txBody>
                    <a:bodyPr/>
                    <a:lstStyle/>
                    <a:p>
                      <a:r>
                        <a:rPr lang="en-AU" sz="2400" dirty="0"/>
                        <a:t>2. VTAC 1</a:t>
                      </a:r>
                      <a:r>
                        <a:rPr lang="en-AU" sz="2400" baseline="30000" dirty="0"/>
                        <a:t>st</a:t>
                      </a:r>
                      <a:r>
                        <a:rPr lang="en-AU" sz="2400" dirty="0"/>
                        <a:t> Preferences</a:t>
                      </a:r>
                    </a:p>
                  </a:txBody>
                  <a:tcPr/>
                </a:tc>
                <a:extLst>
                  <a:ext uri="{0D108BD9-81ED-4DB2-BD59-A6C34878D82A}">
                    <a16:rowId xmlns:a16="http://schemas.microsoft.com/office/drawing/2014/main" val="1450260550"/>
                  </a:ext>
                </a:extLst>
              </a:tr>
              <a:tr h="61980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800" dirty="0"/>
                        <a:t>% of Year 12 receiving 1</a:t>
                      </a:r>
                      <a:r>
                        <a:rPr lang="en-AU" sz="1800" baseline="30000" dirty="0"/>
                        <a:t>st</a:t>
                      </a:r>
                      <a:r>
                        <a:rPr lang="en-AU" sz="1800" dirty="0"/>
                        <a:t> preference                                 70%</a:t>
                      </a:r>
                    </a:p>
                  </a:txBody>
                  <a:tcPr/>
                </a:tc>
                <a:extLst>
                  <a:ext uri="{0D108BD9-81ED-4DB2-BD59-A6C34878D82A}">
                    <a16:rowId xmlns:a16="http://schemas.microsoft.com/office/drawing/2014/main" val="616238578"/>
                  </a:ext>
                </a:extLst>
              </a:tr>
            </a:tbl>
          </a:graphicData>
        </a:graphic>
      </p:graphicFrame>
      <p:pic>
        <p:nvPicPr>
          <p:cNvPr id="12" name="Picture 11"/>
          <p:cNvPicPr>
            <a:picLocks noChangeAspect="1"/>
          </p:cNvPicPr>
          <p:nvPr/>
        </p:nvPicPr>
        <p:blipFill>
          <a:blip r:embed="rId2"/>
          <a:stretch>
            <a:fillRect/>
          </a:stretch>
        </p:blipFill>
        <p:spPr>
          <a:xfrm>
            <a:off x="10430103" y="5096103"/>
            <a:ext cx="1761897" cy="1761897"/>
          </a:xfrm>
          <a:prstGeom prst="rect">
            <a:avLst/>
          </a:prstGeom>
        </p:spPr>
      </p:pic>
    </p:spTree>
    <p:extLst>
      <p:ext uri="{BB962C8B-B14F-4D97-AF65-F5344CB8AC3E}">
        <p14:creationId xmlns:p14="http://schemas.microsoft.com/office/powerpoint/2010/main" val="1299732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extLst/>
          </p:nvPr>
        </p:nvGraphicFramePr>
        <p:xfrm>
          <a:off x="1519881" y="359415"/>
          <a:ext cx="6586151" cy="2311400"/>
        </p:xfrm>
        <a:graphic>
          <a:graphicData uri="http://schemas.openxmlformats.org/drawingml/2006/table">
            <a:tbl>
              <a:tblPr firstRow="1" bandRow="1">
                <a:tableStyleId>{5C22544A-7EE6-4342-B048-85BDC9FD1C3A}</a:tableStyleId>
              </a:tblPr>
              <a:tblGrid>
                <a:gridCol w="6586151">
                  <a:extLst>
                    <a:ext uri="{9D8B030D-6E8A-4147-A177-3AD203B41FA5}">
                      <a16:colId xmlns:a16="http://schemas.microsoft.com/office/drawing/2014/main" val="3281664286"/>
                    </a:ext>
                  </a:extLst>
                </a:gridCol>
              </a:tblGrid>
              <a:tr h="370840">
                <a:tc>
                  <a:txBody>
                    <a:bodyPr/>
                    <a:lstStyle/>
                    <a:p>
                      <a:r>
                        <a:rPr lang="en-AU" sz="2400" dirty="0"/>
                        <a:t>3. Types of Tertiary courses offered</a:t>
                      </a:r>
                    </a:p>
                  </a:txBody>
                  <a:tcPr/>
                </a:tc>
                <a:extLst>
                  <a:ext uri="{0D108BD9-81ED-4DB2-BD59-A6C34878D82A}">
                    <a16:rowId xmlns:a16="http://schemas.microsoft.com/office/drawing/2014/main" val="1296819099"/>
                  </a:ext>
                </a:extLst>
              </a:tr>
              <a:tr h="370840">
                <a:tc>
                  <a:txBody>
                    <a:bodyPr/>
                    <a:lstStyle/>
                    <a:p>
                      <a:pPr marL="0" indent="0" algn="just">
                        <a:buNone/>
                      </a:pPr>
                      <a:r>
                        <a:rPr lang="en-AU" sz="1800" dirty="0"/>
                        <a:t>Bachelor Degree		                           56	</a:t>
                      </a:r>
                    </a:p>
                  </a:txBody>
                  <a:tcPr/>
                </a:tc>
                <a:extLst>
                  <a:ext uri="{0D108BD9-81ED-4DB2-BD59-A6C34878D82A}">
                    <a16:rowId xmlns:a16="http://schemas.microsoft.com/office/drawing/2014/main" val="3588219410"/>
                  </a:ext>
                </a:extLst>
              </a:tr>
              <a:tr h="370840">
                <a:tc>
                  <a:txBody>
                    <a:bodyPr/>
                    <a:lstStyle/>
                    <a:p>
                      <a:r>
                        <a:rPr lang="en-AU" sz="1800" dirty="0"/>
                        <a:t>Associate Degree		                             2</a:t>
                      </a:r>
                      <a:endParaRPr lang="en-AU" dirty="0"/>
                    </a:p>
                  </a:txBody>
                  <a:tcPr/>
                </a:tc>
                <a:extLst>
                  <a:ext uri="{0D108BD9-81ED-4DB2-BD59-A6C34878D82A}">
                    <a16:rowId xmlns:a16="http://schemas.microsoft.com/office/drawing/2014/main" val="2671714647"/>
                  </a:ext>
                </a:extLst>
              </a:tr>
              <a:tr h="370840">
                <a:tc>
                  <a:txBody>
                    <a:bodyPr/>
                    <a:lstStyle/>
                    <a:p>
                      <a:r>
                        <a:rPr lang="en-AU" sz="1800" dirty="0"/>
                        <a:t>Advanced Diploma		                             1</a:t>
                      </a:r>
                      <a:endParaRPr lang="en-AU" dirty="0"/>
                    </a:p>
                  </a:txBody>
                  <a:tcPr/>
                </a:tc>
                <a:extLst>
                  <a:ext uri="{0D108BD9-81ED-4DB2-BD59-A6C34878D82A}">
                    <a16:rowId xmlns:a16="http://schemas.microsoft.com/office/drawing/2014/main" val="3688699364"/>
                  </a:ext>
                </a:extLst>
              </a:tr>
              <a:tr h="370840">
                <a:tc>
                  <a:txBody>
                    <a:bodyPr/>
                    <a:lstStyle/>
                    <a:p>
                      <a:r>
                        <a:rPr lang="en-AU" sz="1800" dirty="0"/>
                        <a:t>Diploma			                                      8</a:t>
                      </a:r>
                      <a:endParaRPr lang="en-AU" dirty="0"/>
                    </a:p>
                  </a:txBody>
                  <a:tcPr/>
                </a:tc>
                <a:extLst>
                  <a:ext uri="{0D108BD9-81ED-4DB2-BD59-A6C34878D82A}">
                    <a16:rowId xmlns:a16="http://schemas.microsoft.com/office/drawing/2014/main" val="420765481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800" dirty="0"/>
                        <a:t>Cert. IV			                    6</a:t>
                      </a:r>
                    </a:p>
                  </a:txBody>
                  <a:tcPr/>
                </a:tc>
                <a:extLst>
                  <a:ext uri="{0D108BD9-81ED-4DB2-BD59-A6C34878D82A}">
                    <a16:rowId xmlns:a16="http://schemas.microsoft.com/office/drawing/2014/main" val="2998032388"/>
                  </a:ext>
                </a:extLst>
              </a:tr>
            </a:tbl>
          </a:graphicData>
        </a:graphic>
      </p:graphicFrame>
      <p:graphicFrame>
        <p:nvGraphicFramePr>
          <p:cNvPr id="10" name="Table 9"/>
          <p:cNvGraphicFramePr>
            <a:graphicFrameLocks noGrp="1"/>
          </p:cNvGraphicFramePr>
          <p:nvPr>
            <p:extLst/>
          </p:nvPr>
        </p:nvGraphicFramePr>
        <p:xfrm>
          <a:off x="1519882" y="3149434"/>
          <a:ext cx="6586150" cy="3053080"/>
        </p:xfrm>
        <a:graphic>
          <a:graphicData uri="http://schemas.openxmlformats.org/drawingml/2006/table">
            <a:tbl>
              <a:tblPr firstRow="1" bandRow="1">
                <a:tableStyleId>{5C22544A-7EE6-4342-B048-85BDC9FD1C3A}</a:tableStyleId>
              </a:tblPr>
              <a:tblGrid>
                <a:gridCol w="6586150">
                  <a:extLst>
                    <a:ext uri="{9D8B030D-6E8A-4147-A177-3AD203B41FA5}">
                      <a16:colId xmlns:a16="http://schemas.microsoft.com/office/drawing/2014/main" val="4288879272"/>
                    </a:ext>
                  </a:extLst>
                </a:gridCol>
              </a:tblGrid>
              <a:tr h="370840">
                <a:tc>
                  <a:txBody>
                    <a:bodyPr/>
                    <a:lstStyle/>
                    <a:p>
                      <a:r>
                        <a:rPr lang="en-AU" sz="2400" dirty="0"/>
                        <a:t>4.</a:t>
                      </a:r>
                      <a:r>
                        <a:rPr lang="en-AU" sz="2400" baseline="0" dirty="0"/>
                        <a:t> Universities</a:t>
                      </a:r>
                      <a:endParaRPr lang="en-AU" sz="2400" dirty="0"/>
                    </a:p>
                  </a:txBody>
                  <a:tcPr/>
                </a:tc>
                <a:extLst>
                  <a:ext uri="{0D108BD9-81ED-4DB2-BD59-A6C34878D82A}">
                    <a16:rowId xmlns:a16="http://schemas.microsoft.com/office/drawing/2014/main" val="2973449876"/>
                  </a:ext>
                </a:extLst>
              </a:tr>
              <a:tr h="370840">
                <a:tc>
                  <a:txBody>
                    <a:bodyPr/>
                    <a:lstStyle/>
                    <a:p>
                      <a:pPr marL="0" indent="0" algn="just">
                        <a:buNone/>
                      </a:pPr>
                      <a:r>
                        <a:rPr lang="en-AU" sz="1800" dirty="0"/>
                        <a:t>La Trobe	 (Bendigo &amp; Bundoora)		   21</a:t>
                      </a:r>
                    </a:p>
                  </a:txBody>
                  <a:tcPr/>
                </a:tc>
                <a:extLst>
                  <a:ext uri="{0D108BD9-81ED-4DB2-BD59-A6C34878D82A}">
                    <a16:rowId xmlns:a16="http://schemas.microsoft.com/office/drawing/2014/main" val="1922193237"/>
                  </a:ext>
                </a:extLst>
              </a:tr>
              <a:tr h="370840">
                <a:tc>
                  <a:txBody>
                    <a:bodyPr/>
                    <a:lstStyle/>
                    <a:p>
                      <a:r>
                        <a:rPr lang="en-AU" sz="1800" dirty="0"/>
                        <a:t>RMIT			                                      19</a:t>
                      </a:r>
                      <a:endParaRPr lang="en-AU" dirty="0"/>
                    </a:p>
                  </a:txBody>
                  <a:tcPr/>
                </a:tc>
                <a:extLst>
                  <a:ext uri="{0D108BD9-81ED-4DB2-BD59-A6C34878D82A}">
                    <a16:rowId xmlns:a16="http://schemas.microsoft.com/office/drawing/2014/main" val="176925103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800" dirty="0"/>
                        <a:t>Deakin Uni.		                     13</a:t>
                      </a:r>
                    </a:p>
                  </a:txBody>
                  <a:tcPr/>
                </a:tc>
                <a:extLst>
                  <a:ext uri="{0D108BD9-81ED-4DB2-BD59-A6C34878D82A}">
                    <a16:rowId xmlns:a16="http://schemas.microsoft.com/office/drawing/2014/main" val="2849467010"/>
                  </a:ext>
                </a:extLst>
              </a:tr>
              <a:tr h="370840">
                <a:tc>
                  <a:txBody>
                    <a:bodyPr/>
                    <a:lstStyle/>
                    <a:p>
                      <a:r>
                        <a:rPr lang="en-AU" sz="1800" dirty="0"/>
                        <a:t>Vic. Uni (VU)		                                        6</a:t>
                      </a:r>
                      <a:endParaRPr lang="en-AU" dirty="0"/>
                    </a:p>
                  </a:txBody>
                  <a:tcPr/>
                </a:tc>
                <a:extLst>
                  <a:ext uri="{0D108BD9-81ED-4DB2-BD59-A6C34878D82A}">
                    <a16:rowId xmlns:a16="http://schemas.microsoft.com/office/drawing/2014/main" val="51088623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800" dirty="0"/>
                        <a:t>Uni. Of Melbourne		                       4</a:t>
                      </a:r>
                    </a:p>
                  </a:txBody>
                  <a:tcPr/>
                </a:tc>
                <a:extLst>
                  <a:ext uri="{0D108BD9-81ED-4DB2-BD59-A6C34878D82A}">
                    <a16:rowId xmlns:a16="http://schemas.microsoft.com/office/drawing/2014/main" val="1409194598"/>
                  </a:ext>
                </a:extLst>
              </a:tr>
              <a:tr h="370840">
                <a:tc>
                  <a:txBody>
                    <a:bodyPr/>
                    <a:lstStyle/>
                    <a:p>
                      <a:r>
                        <a:rPr lang="en-AU" sz="1800" dirty="0"/>
                        <a:t>Aust. Catholic Uni. (ACU)	                       3</a:t>
                      </a:r>
                      <a:endParaRPr lang="en-AU" dirty="0"/>
                    </a:p>
                  </a:txBody>
                  <a:tcPr/>
                </a:tc>
                <a:extLst>
                  <a:ext uri="{0D108BD9-81ED-4DB2-BD59-A6C34878D82A}">
                    <a16:rowId xmlns:a16="http://schemas.microsoft.com/office/drawing/2014/main" val="781527665"/>
                  </a:ext>
                </a:extLst>
              </a:tr>
              <a:tr h="370840">
                <a:tc>
                  <a:txBody>
                    <a:bodyPr/>
                    <a:lstStyle/>
                    <a:p>
                      <a:r>
                        <a:rPr lang="en-AU" sz="1800" dirty="0"/>
                        <a:t>Monash			                                         3	</a:t>
                      </a:r>
                      <a:endParaRPr lang="en-AU" dirty="0"/>
                    </a:p>
                  </a:txBody>
                  <a:tcPr/>
                </a:tc>
                <a:extLst>
                  <a:ext uri="{0D108BD9-81ED-4DB2-BD59-A6C34878D82A}">
                    <a16:rowId xmlns:a16="http://schemas.microsoft.com/office/drawing/2014/main" val="1387958628"/>
                  </a:ext>
                </a:extLst>
              </a:tr>
            </a:tbl>
          </a:graphicData>
        </a:graphic>
      </p:graphicFrame>
      <p:pic>
        <p:nvPicPr>
          <p:cNvPr id="12" name="Picture 11"/>
          <p:cNvPicPr>
            <a:picLocks noChangeAspect="1"/>
          </p:cNvPicPr>
          <p:nvPr/>
        </p:nvPicPr>
        <p:blipFill>
          <a:blip r:embed="rId2"/>
          <a:stretch>
            <a:fillRect/>
          </a:stretch>
        </p:blipFill>
        <p:spPr>
          <a:xfrm>
            <a:off x="10430103" y="5096103"/>
            <a:ext cx="1761897" cy="1761897"/>
          </a:xfrm>
          <a:prstGeom prst="rect">
            <a:avLst/>
          </a:prstGeom>
        </p:spPr>
      </p:pic>
    </p:spTree>
    <p:extLst>
      <p:ext uri="{BB962C8B-B14F-4D97-AF65-F5344CB8AC3E}">
        <p14:creationId xmlns:p14="http://schemas.microsoft.com/office/powerpoint/2010/main" val="3982908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60939" y="985817"/>
            <a:ext cx="11015562" cy="5597863"/>
          </a:xfrm>
        </p:spPr>
        <p:txBody>
          <a:bodyPr>
            <a:noAutofit/>
          </a:bodyPr>
          <a:lstStyle/>
          <a:p>
            <a:pPr marL="0" indent="0" algn="just">
              <a:buNone/>
            </a:pPr>
            <a:r>
              <a:rPr lang="en-AU" sz="2800" dirty="0"/>
              <a:t>	</a:t>
            </a:r>
          </a:p>
          <a:p>
            <a:pPr marL="0" indent="0" algn="just">
              <a:buNone/>
            </a:pPr>
            <a:r>
              <a:rPr lang="en-AU" sz="2800" dirty="0"/>
              <a:t>		</a:t>
            </a:r>
          </a:p>
        </p:txBody>
      </p:sp>
      <p:graphicFrame>
        <p:nvGraphicFramePr>
          <p:cNvPr id="6" name="Table 5"/>
          <p:cNvGraphicFramePr>
            <a:graphicFrameLocks noGrp="1"/>
          </p:cNvGraphicFramePr>
          <p:nvPr>
            <p:extLst/>
          </p:nvPr>
        </p:nvGraphicFramePr>
        <p:xfrm>
          <a:off x="117475" y="431074"/>
          <a:ext cx="10055225" cy="6192416"/>
        </p:xfrm>
        <a:graphic>
          <a:graphicData uri="http://schemas.openxmlformats.org/drawingml/2006/table">
            <a:tbl>
              <a:tblPr firstRow="1" bandRow="1">
                <a:tableStyleId>{5C22544A-7EE6-4342-B048-85BDC9FD1C3A}</a:tableStyleId>
              </a:tblPr>
              <a:tblGrid>
                <a:gridCol w="2971714">
                  <a:extLst>
                    <a:ext uri="{9D8B030D-6E8A-4147-A177-3AD203B41FA5}">
                      <a16:colId xmlns:a16="http://schemas.microsoft.com/office/drawing/2014/main" val="746212028"/>
                    </a:ext>
                  </a:extLst>
                </a:gridCol>
                <a:gridCol w="7083511">
                  <a:extLst>
                    <a:ext uri="{9D8B030D-6E8A-4147-A177-3AD203B41FA5}">
                      <a16:colId xmlns:a16="http://schemas.microsoft.com/office/drawing/2014/main" val="668566294"/>
                    </a:ext>
                  </a:extLst>
                </a:gridCol>
              </a:tblGrid>
              <a:tr h="476175">
                <a:tc gridSpan="2">
                  <a:txBody>
                    <a:bodyPr/>
                    <a:lstStyle/>
                    <a:p>
                      <a:pPr algn="ctr"/>
                      <a:r>
                        <a:rPr lang="en-AU" sz="2400" dirty="0"/>
                        <a:t>5. Range of courses by domain</a:t>
                      </a:r>
                    </a:p>
                  </a:txBody>
                  <a:tcPr/>
                </a:tc>
                <a:tc hMerge="1">
                  <a:txBody>
                    <a:bodyPr/>
                    <a:lstStyle/>
                    <a:p>
                      <a:endParaRPr lang="en-AU" dirty="0"/>
                    </a:p>
                  </a:txBody>
                  <a:tcPr/>
                </a:tc>
                <a:extLst>
                  <a:ext uri="{0D108BD9-81ED-4DB2-BD59-A6C34878D82A}">
                    <a16:rowId xmlns:a16="http://schemas.microsoft.com/office/drawing/2014/main" val="2452669624"/>
                  </a:ext>
                </a:extLst>
              </a:tr>
              <a:tr h="841099">
                <a:tc>
                  <a:txBody>
                    <a:bodyPr/>
                    <a:lstStyle/>
                    <a:p>
                      <a:pPr marL="0" indent="0" algn="just">
                        <a:buNone/>
                      </a:pPr>
                      <a:r>
                        <a:rPr lang="en-AU" dirty="0"/>
                        <a:t>Health			23			</a:t>
                      </a:r>
                    </a:p>
                  </a:txBody>
                  <a:tcPr/>
                </a:tc>
                <a:tc>
                  <a:txBody>
                    <a:bodyPr/>
                    <a:lstStyle/>
                    <a:p>
                      <a:pPr marL="0" indent="0" algn="just">
                        <a:buNone/>
                      </a:pPr>
                      <a:r>
                        <a:rPr lang="en-AU" dirty="0"/>
                        <a:t>Psychology</a:t>
                      </a:r>
                      <a:r>
                        <a:rPr lang="en-AU" baseline="0" dirty="0"/>
                        <a:t> (6), </a:t>
                      </a:r>
                      <a:r>
                        <a:rPr lang="en-AU" dirty="0"/>
                        <a:t>Health Sciences (4),</a:t>
                      </a:r>
                      <a:r>
                        <a:rPr lang="en-AU" baseline="0" dirty="0"/>
                        <a:t> </a:t>
                      </a:r>
                      <a:r>
                        <a:rPr lang="en-AU" dirty="0"/>
                        <a:t>Nursing</a:t>
                      </a:r>
                      <a:r>
                        <a:rPr lang="en-AU" baseline="0" dirty="0"/>
                        <a:t> (4), </a:t>
                      </a:r>
                      <a:r>
                        <a:rPr lang="en-AU" dirty="0"/>
                        <a:t>Speech Pathology (2)	,</a:t>
                      </a:r>
                      <a:r>
                        <a:rPr lang="en-AU" baseline="0" dirty="0"/>
                        <a:t> </a:t>
                      </a:r>
                      <a:r>
                        <a:rPr lang="en-AU" dirty="0"/>
                        <a:t>Midwifery (2),</a:t>
                      </a:r>
                      <a:r>
                        <a:rPr lang="en-AU" baseline="0" dirty="0"/>
                        <a:t> </a:t>
                      </a:r>
                      <a:r>
                        <a:rPr lang="en-AU" dirty="0"/>
                        <a:t>Nutrition</a:t>
                      </a:r>
                      <a:r>
                        <a:rPr lang="en-AU" baseline="0" dirty="0"/>
                        <a:t> (2), </a:t>
                      </a:r>
                      <a:r>
                        <a:rPr lang="en-AU" dirty="0"/>
                        <a:t>Allied Health (2),</a:t>
                      </a:r>
                      <a:r>
                        <a:rPr lang="en-AU" baseline="0" dirty="0"/>
                        <a:t> </a:t>
                      </a:r>
                      <a:r>
                        <a:rPr lang="en-AU" dirty="0"/>
                        <a:t>Osteopathy</a:t>
                      </a:r>
                      <a:r>
                        <a:rPr lang="en-AU" baseline="0" dirty="0"/>
                        <a:t> (1), </a:t>
                      </a:r>
                      <a:r>
                        <a:rPr lang="en-AU" dirty="0"/>
                        <a:t>Chiropractic (1)		</a:t>
                      </a:r>
                    </a:p>
                  </a:txBody>
                  <a:tcPr/>
                </a:tc>
                <a:extLst>
                  <a:ext uri="{0D108BD9-81ED-4DB2-BD59-A6C34878D82A}">
                    <a16:rowId xmlns:a16="http://schemas.microsoft.com/office/drawing/2014/main" val="3297841707"/>
                  </a:ext>
                </a:extLst>
              </a:tr>
              <a:tr h="492065">
                <a:tc>
                  <a:txBody>
                    <a:bodyPr/>
                    <a:lstStyle/>
                    <a:p>
                      <a:r>
                        <a:rPr lang="en-AU" dirty="0"/>
                        <a:t>Science              	10</a:t>
                      </a:r>
                    </a:p>
                  </a:txBody>
                  <a:tcPr/>
                </a:tc>
                <a:tc>
                  <a:txBody>
                    <a:bodyPr/>
                    <a:lstStyle/>
                    <a:p>
                      <a:pPr marL="0" indent="0" algn="just">
                        <a:buNone/>
                      </a:pPr>
                      <a:r>
                        <a:rPr lang="en-AU" dirty="0"/>
                        <a:t>Biomedicine</a:t>
                      </a:r>
                      <a:r>
                        <a:rPr lang="en-AU" baseline="0" dirty="0"/>
                        <a:t> (5), General Science (3), Zoology (2)</a:t>
                      </a:r>
                      <a:r>
                        <a:rPr lang="en-AU" dirty="0"/>
                        <a:t>	</a:t>
                      </a:r>
                    </a:p>
                  </a:txBody>
                  <a:tcPr/>
                </a:tc>
                <a:extLst>
                  <a:ext uri="{0D108BD9-81ED-4DB2-BD59-A6C34878D82A}">
                    <a16:rowId xmlns:a16="http://schemas.microsoft.com/office/drawing/2014/main" val="2787337950"/>
                  </a:ext>
                </a:extLst>
              </a:tr>
              <a:tr h="49206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Commerce/ Law	8</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800" dirty="0"/>
                        <a:t>B</a:t>
                      </a:r>
                      <a:r>
                        <a:rPr lang="en-AU" dirty="0"/>
                        <a:t>usiness (2), Law (2), Criminology (2),</a:t>
                      </a:r>
                      <a:r>
                        <a:rPr lang="en-AU" baseline="0" dirty="0"/>
                        <a:t> </a:t>
                      </a:r>
                      <a:r>
                        <a:rPr lang="en-AU" dirty="0"/>
                        <a:t>Accounting (1),</a:t>
                      </a:r>
                      <a:r>
                        <a:rPr lang="en-AU" baseline="0" dirty="0"/>
                        <a:t> </a:t>
                      </a:r>
                      <a:r>
                        <a:rPr lang="en-AU" dirty="0"/>
                        <a:t>Advertising (1)	</a:t>
                      </a:r>
                    </a:p>
                  </a:txBody>
                  <a:tcPr/>
                </a:tc>
                <a:extLst>
                  <a:ext uri="{0D108BD9-81ED-4DB2-BD59-A6C34878D82A}">
                    <a16:rowId xmlns:a16="http://schemas.microsoft.com/office/drawing/2014/main" val="367083524"/>
                  </a:ext>
                </a:extLst>
              </a:tr>
              <a:tr h="49206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Humanities	6</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Art (4), Global Studies, Gender Studies</a:t>
                      </a:r>
                    </a:p>
                  </a:txBody>
                  <a:tcPr/>
                </a:tc>
                <a:extLst>
                  <a:ext uri="{0D108BD9-81ED-4DB2-BD59-A6C34878D82A}">
                    <a16:rowId xmlns:a16="http://schemas.microsoft.com/office/drawing/2014/main" val="721688319"/>
                  </a:ext>
                </a:extLst>
              </a:tr>
              <a:tr h="5948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Sport / Fitness 	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Sport Management (3), Fitness (2) </a:t>
                      </a:r>
                    </a:p>
                  </a:txBody>
                  <a:tcPr/>
                </a:tc>
                <a:extLst>
                  <a:ext uri="{0D108BD9-81ED-4DB2-BD59-A6C34878D82A}">
                    <a16:rowId xmlns:a16="http://schemas.microsoft.com/office/drawing/2014/main" val="3545834235"/>
                  </a:ext>
                </a:extLst>
              </a:tr>
              <a:tr h="49206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Education 	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Primary (3), Secondary (1)</a:t>
                      </a:r>
                    </a:p>
                  </a:txBody>
                  <a:tcPr/>
                </a:tc>
                <a:extLst>
                  <a:ext uri="{0D108BD9-81ED-4DB2-BD59-A6C34878D82A}">
                    <a16:rowId xmlns:a16="http://schemas.microsoft.com/office/drawing/2014/main" val="3273052732"/>
                  </a:ext>
                </a:extLst>
              </a:tr>
              <a:tr h="611430">
                <a:tc>
                  <a:txBody>
                    <a:bodyPr/>
                    <a:lstStyle/>
                    <a:p>
                      <a:r>
                        <a:rPr lang="en-AU" dirty="0"/>
                        <a:t>Engineering		4</a:t>
                      </a:r>
                    </a:p>
                  </a:txBody>
                  <a:tcPr/>
                </a:tc>
                <a:tc>
                  <a:txBody>
                    <a:bodyPr/>
                    <a:lstStyle/>
                    <a:p>
                      <a:r>
                        <a:rPr lang="en-AU" dirty="0"/>
                        <a:t>Aerospace; Manufacturing; Mechanical.</a:t>
                      </a:r>
                    </a:p>
                  </a:txBody>
                  <a:tcPr/>
                </a:tc>
                <a:extLst>
                  <a:ext uri="{0D108BD9-81ED-4DB2-BD59-A6C34878D82A}">
                    <a16:rowId xmlns:a16="http://schemas.microsoft.com/office/drawing/2014/main" val="1465365314"/>
                  </a:ext>
                </a:extLst>
              </a:tr>
              <a:tr h="64322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IT.		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Cyber Security (2); Computer (1)</a:t>
                      </a:r>
                    </a:p>
                  </a:txBody>
                  <a:tcPr/>
                </a:tc>
                <a:extLst>
                  <a:ext uri="{0D108BD9-81ED-4DB2-BD59-A6C34878D82A}">
                    <a16:rowId xmlns:a16="http://schemas.microsoft.com/office/drawing/2014/main" val="3907684546"/>
                  </a:ext>
                </a:extLst>
              </a:tr>
              <a:tr h="49206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Language                  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Journalism; Creative Writing</a:t>
                      </a:r>
                    </a:p>
                  </a:txBody>
                  <a:tcPr/>
                </a:tc>
                <a:extLst>
                  <a:ext uri="{0D108BD9-81ED-4DB2-BD59-A6C34878D82A}">
                    <a16:rowId xmlns:a16="http://schemas.microsoft.com/office/drawing/2014/main" val="1497577456"/>
                  </a:ext>
                </a:extLst>
              </a:tr>
              <a:tr h="49206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Art		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Interior Design; Film</a:t>
                      </a:r>
                    </a:p>
                  </a:txBody>
                  <a:tcPr/>
                </a:tc>
                <a:extLst>
                  <a:ext uri="{0D108BD9-81ED-4DB2-BD59-A6C34878D82A}">
                    <a16:rowId xmlns:a16="http://schemas.microsoft.com/office/drawing/2014/main" val="3052089198"/>
                  </a:ext>
                </a:extLst>
              </a:tr>
            </a:tbl>
          </a:graphicData>
        </a:graphic>
      </p:graphicFrame>
      <p:pic>
        <p:nvPicPr>
          <p:cNvPr id="7" name="Picture 6"/>
          <p:cNvPicPr>
            <a:picLocks noChangeAspect="1"/>
          </p:cNvPicPr>
          <p:nvPr/>
        </p:nvPicPr>
        <p:blipFill>
          <a:blip r:embed="rId2"/>
          <a:stretch>
            <a:fillRect/>
          </a:stretch>
        </p:blipFill>
        <p:spPr>
          <a:xfrm>
            <a:off x="10430103" y="5096103"/>
            <a:ext cx="1761897" cy="1761897"/>
          </a:xfrm>
          <a:prstGeom prst="rect">
            <a:avLst/>
          </a:prstGeom>
        </p:spPr>
      </p:pic>
    </p:spTree>
    <p:extLst>
      <p:ext uri="{BB962C8B-B14F-4D97-AF65-F5344CB8AC3E}">
        <p14:creationId xmlns:p14="http://schemas.microsoft.com/office/powerpoint/2010/main" val="3827754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1538115" y="1186136"/>
          <a:ext cx="8891988" cy="3534145"/>
        </p:xfrm>
        <a:graphic>
          <a:graphicData uri="http://schemas.openxmlformats.org/drawingml/2006/table">
            <a:tbl>
              <a:tblPr firstRow="1" bandRow="1">
                <a:tableStyleId>{5C22544A-7EE6-4342-B048-85BDC9FD1C3A}</a:tableStyleId>
              </a:tblPr>
              <a:tblGrid>
                <a:gridCol w="3951405">
                  <a:extLst>
                    <a:ext uri="{9D8B030D-6E8A-4147-A177-3AD203B41FA5}">
                      <a16:colId xmlns:a16="http://schemas.microsoft.com/office/drawing/2014/main" val="3065227978"/>
                    </a:ext>
                  </a:extLst>
                </a:gridCol>
                <a:gridCol w="4940583">
                  <a:extLst>
                    <a:ext uri="{9D8B030D-6E8A-4147-A177-3AD203B41FA5}">
                      <a16:colId xmlns:a16="http://schemas.microsoft.com/office/drawing/2014/main" val="61779542"/>
                    </a:ext>
                  </a:extLst>
                </a:gridCol>
              </a:tblGrid>
              <a:tr h="573822">
                <a:tc gridSpan="2">
                  <a:txBody>
                    <a:bodyPr/>
                    <a:lstStyle/>
                    <a:p>
                      <a:r>
                        <a:rPr lang="en-AU" sz="2400" dirty="0"/>
                        <a:t>6. Employment</a:t>
                      </a:r>
                      <a:r>
                        <a:rPr lang="en-AU" sz="2400" baseline="0" dirty="0"/>
                        <a:t> and training</a:t>
                      </a:r>
                      <a:endParaRPr lang="en-AU" sz="2400" dirty="0"/>
                    </a:p>
                  </a:txBody>
                  <a:tcPr/>
                </a:tc>
                <a:tc hMerge="1">
                  <a:txBody>
                    <a:bodyPr/>
                    <a:lstStyle/>
                    <a:p>
                      <a:endParaRPr lang="en-AU" dirty="0"/>
                    </a:p>
                  </a:txBody>
                  <a:tcPr/>
                </a:tc>
                <a:extLst>
                  <a:ext uri="{0D108BD9-81ED-4DB2-BD59-A6C34878D82A}">
                    <a16:rowId xmlns:a16="http://schemas.microsoft.com/office/drawing/2014/main" val="572665426"/>
                  </a:ext>
                </a:extLst>
              </a:tr>
              <a:tr h="465433">
                <a:tc>
                  <a:txBody>
                    <a:bodyPr/>
                    <a:lstStyle/>
                    <a:p>
                      <a:r>
                        <a:rPr lang="en-AU" dirty="0"/>
                        <a:t>Apprenticeships</a:t>
                      </a:r>
                      <a:r>
                        <a:rPr lang="en-AU" baseline="0" dirty="0"/>
                        <a:t>            20</a:t>
                      </a:r>
                      <a:endParaRPr lang="en-AU" dirty="0"/>
                    </a:p>
                  </a:txBody>
                  <a:tcPr/>
                </a:tc>
                <a:tc>
                  <a:txBody>
                    <a:bodyPr/>
                    <a:lstStyle/>
                    <a:p>
                      <a:r>
                        <a:rPr lang="en-AU" dirty="0"/>
                        <a:t>Plumbing (6)</a:t>
                      </a:r>
                    </a:p>
                    <a:p>
                      <a:r>
                        <a:rPr lang="en-AU" dirty="0"/>
                        <a:t>Carpentry (6)</a:t>
                      </a:r>
                    </a:p>
                    <a:p>
                      <a:r>
                        <a:rPr lang="en-AU" dirty="0"/>
                        <a:t>Hair/Beauty (5)</a:t>
                      </a:r>
                    </a:p>
                    <a:p>
                      <a:r>
                        <a:rPr lang="en-AU" dirty="0"/>
                        <a:t>Auto (2) </a:t>
                      </a:r>
                    </a:p>
                    <a:p>
                      <a:endParaRPr lang="en-AU" dirty="0"/>
                    </a:p>
                  </a:txBody>
                  <a:tcPr/>
                </a:tc>
                <a:extLst>
                  <a:ext uri="{0D108BD9-81ED-4DB2-BD59-A6C34878D82A}">
                    <a16:rowId xmlns:a16="http://schemas.microsoft.com/office/drawing/2014/main" val="458206530"/>
                  </a:ext>
                </a:extLst>
              </a:tr>
              <a:tr h="85720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Full</a:t>
                      </a:r>
                      <a:r>
                        <a:rPr lang="en-AU" baseline="0" dirty="0"/>
                        <a:t> Time Work               12</a:t>
                      </a:r>
                      <a:endParaRPr lang="en-AU" dirty="0"/>
                    </a:p>
                    <a:p>
                      <a:endParaRPr lang="en-AU" dirty="0"/>
                    </a:p>
                  </a:txBody>
                  <a:tcPr/>
                </a:tc>
                <a:tc>
                  <a:txBody>
                    <a:bodyPr/>
                    <a:lstStyle/>
                    <a:p>
                      <a:r>
                        <a:rPr lang="en-AU" dirty="0"/>
                        <a:t>Retail; </a:t>
                      </a:r>
                    </a:p>
                    <a:p>
                      <a:r>
                        <a:rPr lang="en-AU" dirty="0"/>
                        <a:t>Hospitality; </a:t>
                      </a:r>
                    </a:p>
                  </a:txBody>
                  <a:tcPr/>
                </a:tc>
                <a:extLst>
                  <a:ext uri="{0D108BD9-81ED-4DB2-BD59-A6C34878D82A}">
                    <a16:rowId xmlns:a16="http://schemas.microsoft.com/office/drawing/2014/main" val="1152987123"/>
                  </a:ext>
                </a:extLst>
              </a:tr>
              <a:tr h="465433">
                <a:tc>
                  <a:txBody>
                    <a:bodyPr/>
                    <a:lstStyle/>
                    <a:p>
                      <a:r>
                        <a:rPr lang="en-AU" dirty="0"/>
                        <a:t>Traineeships                    2</a:t>
                      </a:r>
                    </a:p>
                  </a:txBody>
                  <a:tcPr/>
                </a:tc>
                <a:tc>
                  <a:txBody>
                    <a:bodyPr/>
                    <a:lstStyle/>
                    <a:p>
                      <a:r>
                        <a:rPr lang="en-AU" dirty="0"/>
                        <a:t>Real Estate</a:t>
                      </a:r>
                    </a:p>
                    <a:p>
                      <a:r>
                        <a:rPr lang="en-AU" dirty="0"/>
                        <a:t>Warehousing </a:t>
                      </a:r>
                    </a:p>
                  </a:txBody>
                  <a:tcPr/>
                </a:tc>
                <a:extLst>
                  <a:ext uri="{0D108BD9-81ED-4DB2-BD59-A6C34878D82A}">
                    <a16:rowId xmlns:a16="http://schemas.microsoft.com/office/drawing/2014/main" val="3617338364"/>
                  </a:ext>
                </a:extLst>
              </a:tr>
            </a:tbl>
          </a:graphicData>
        </a:graphic>
      </p:graphicFrame>
      <p:pic>
        <p:nvPicPr>
          <p:cNvPr id="8" name="Picture 7"/>
          <p:cNvPicPr>
            <a:picLocks noChangeAspect="1"/>
          </p:cNvPicPr>
          <p:nvPr/>
        </p:nvPicPr>
        <p:blipFill>
          <a:blip r:embed="rId2"/>
          <a:stretch>
            <a:fillRect/>
          </a:stretch>
        </p:blipFill>
        <p:spPr>
          <a:xfrm>
            <a:off x="10430103" y="5096103"/>
            <a:ext cx="1761897" cy="1761897"/>
          </a:xfrm>
          <a:prstGeom prst="rect">
            <a:avLst/>
          </a:prstGeom>
        </p:spPr>
      </p:pic>
    </p:spTree>
    <p:extLst>
      <p:ext uri="{BB962C8B-B14F-4D97-AF65-F5344CB8AC3E}">
        <p14:creationId xmlns:p14="http://schemas.microsoft.com/office/powerpoint/2010/main" val="1546952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nvPr>
        </p:nvGraphicFramePr>
        <p:xfrm>
          <a:off x="846137" y="1248033"/>
          <a:ext cx="8928058" cy="3225113"/>
        </p:xfrm>
        <a:graphic>
          <a:graphicData uri="http://schemas.openxmlformats.org/drawingml/2006/table">
            <a:tbl>
              <a:tblPr firstRow="1" bandRow="1">
                <a:tableStyleId>{5C22544A-7EE6-4342-B048-85BDC9FD1C3A}</a:tableStyleId>
              </a:tblPr>
              <a:tblGrid>
                <a:gridCol w="8928058">
                  <a:extLst>
                    <a:ext uri="{9D8B030D-6E8A-4147-A177-3AD203B41FA5}">
                      <a16:colId xmlns:a16="http://schemas.microsoft.com/office/drawing/2014/main" val="1938229121"/>
                    </a:ext>
                  </a:extLst>
                </a:gridCol>
              </a:tblGrid>
              <a:tr h="61798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2400" dirty="0"/>
                        <a:t>7.</a:t>
                      </a:r>
                      <a:r>
                        <a:rPr lang="en-AU" sz="2400" baseline="0" dirty="0"/>
                        <a:t> Where to next for 2023?</a:t>
                      </a:r>
                      <a:endParaRPr lang="en-AU" sz="2400" dirty="0"/>
                    </a:p>
                  </a:txBody>
                  <a:tcPr/>
                </a:tc>
                <a:extLst>
                  <a:ext uri="{0D108BD9-81ED-4DB2-BD59-A6C34878D82A}">
                    <a16:rowId xmlns:a16="http://schemas.microsoft.com/office/drawing/2014/main" val="3849070416"/>
                  </a:ext>
                </a:extLst>
              </a:tr>
              <a:tr h="2607127">
                <a:tc>
                  <a:txBody>
                    <a:bodyPr/>
                    <a:lstStyle/>
                    <a:p>
                      <a:pPr marL="0" indent="0" algn="just">
                        <a:buNone/>
                      </a:pPr>
                      <a:r>
                        <a:rPr lang="en-AU" sz="1800" dirty="0"/>
                        <a:t>By the end of the year, </a:t>
                      </a:r>
                    </a:p>
                    <a:p>
                      <a:pPr marL="0" indent="0" algn="just">
                        <a:buNone/>
                      </a:pPr>
                      <a:endParaRPr lang="en-AU" sz="1800" dirty="0"/>
                    </a:p>
                    <a:p>
                      <a:pPr marL="0" indent="0" algn="just">
                        <a:buNone/>
                      </a:pPr>
                      <a:r>
                        <a:rPr lang="en-AU" sz="1800" dirty="0"/>
                        <a:t>	a. VTAC Tertiary (Uni. &amp; TAFE) enrolments </a:t>
                      </a:r>
                    </a:p>
                    <a:p>
                      <a:pPr marL="0" indent="0" algn="just">
                        <a:buNone/>
                      </a:pPr>
                      <a:r>
                        <a:rPr lang="en-AU" sz="1800" dirty="0"/>
                        <a:t>	b. Interstate Uni. Applications (optional)</a:t>
                      </a:r>
                    </a:p>
                    <a:p>
                      <a:pPr marL="0" indent="0" algn="just">
                        <a:buNone/>
                      </a:pPr>
                      <a:r>
                        <a:rPr lang="en-AU" sz="1800" dirty="0"/>
                        <a:t>	c. Direct applications to TAFE</a:t>
                      </a:r>
                    </a:p>
                    <a:p>
                      <a:pPr marL="0" indent="0" algn="just">
                        <a:buNone/>
                      </a:pPr>
                      <a:r>
                        <a:rPr lang="en-AU" sz="1800" dirty="0"/>
                        <a:t>	e. Seek employment – (Traineeship; Apprenticeship; Cadetship)</a:t>
                      </a:r>
                    </a:p>
                    <a:p>
                      <a:pPr marL="0" indent="0" algn="just">
                        <a:buNone/>
                      </a:pPr>
                      <a:r>
                        <a:rPr lang="en-AU" sz="1800" dirty="0"/>
                        <a:t>                        -register with an Employment Agency</a:t>
                      </a:r>
                    </a:p>
                    <a:p>
                      <a:pPr marL="0" indent="0" algn="just">
                        <a:buNone/>
                      </a:pPr>
                      <a:r>
                        <a:rPr lang="en-AU" dirty="0"/>
                        <a:t>			</a:t>
                      </a:r>
                      <a:endParaRPr lang="en-AU" sz="1800" dirty="0"/>
                    </a:p>
                  </a:txBody>
                  <a:tcPr/>
                </a:tc>
                <a:extLst>
                  <a:ext uri="{0D108BD9-81ED-4DB2-BD59-A6C34878D82A}">
                    <a16:rowId xmlns:a16="http://schemas.microsoft.com/office/drawing/2014/main" val="1466825429"/>
                  </a:ext>
                </a:extLst>
              </a:tr>
            </a:tbl>
          </a:graphicData>
        </a:graphic>
      </p:graphicFrame>
      <p:pic>
        <p:nvPicPr>
          <p:cNvPr id="8" name="Picture 7"/>
          <p:cNvPicPr>
            <a:picLocks noChangeAspect="1"/>
          </p:cNvPicPr>
          <p:nvPr/>
        </p:nvPicPr>
        <p:blipFill>
          <a:blip r:embed="rId2"/>
          <a:stretch>
            <a:fillRect/>
          </a:stretch>
        </p:blipFill>
        <p:spPr>
          <a:xfrm>
            <a:off x="10430103" y="5096103"/>
            <a:ext cx="1761897" cy="1761897"/>
          </a:xfrm>
          <a:prstGeom prst="rect">
            <a:avLst/>
          </a:prstGeom>
        </p:spPr>
      </p:pic>
      <p:pic>
        <p:nvPicPr>
          <p:cNvPr id="2" name="Picture 1">
            <a:extLst>
              <a:ext uri="{FF2B5EF4-FFF2-40B4-BE49-F238E27FC236}">
                <a16:creationId xmlns:a16="http://schemas.microsoft.com/office/drawing/2014/main" id="{0DCCF67F-0CC4-4544-BFCC-F22938D19575}"/>
              </a:ext>
            </a:extLst>
          </p:cNvPr>
          <p:cNvPicPr>
            <a:picLocks noChangeAspect="1"/>
          </p:cNvPicPr>
          <p:nvPr/>
        </p:nvPicPr>
        <p:blipFill>
          <a:blip r:embed="rId3"/>
          <a:stretch>
            <a:fillRect/>
          </a:stretch>
        </p:blipFill>
        <p:spPr>
          <a:xfrm>
            <a:off x="393471" y="5069794"/>
            <a:ext cx="8760711" cy="682811"/>
          </a:xfrm>
          <a:prstGeom prst="rect">
            <a:avLst/>
          </a:prstGeom>
        </p:spPr>
      </p:pic>
    </p:spTree>
    <p:extLst>
      <p:ext uri="{BB962C8B-B14F-4D97-AF65-F5344CB8AC3E}">
        <p14:creationId xmlns:p14="http://schemas.microsoft.com/office/powerpoint/2010/main" val="2318106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5EDFDA5-581A-4C08-8409-5E4993C26556}"/>
              </a:ext>
            </a:extLst>
          </p:cNvPr>
          <p:cNvSpPr txBox="1"/>
          <p:nvPr/>
        </p:nvSpPr>
        <p:spPr>
          <a:xfrm>
            <a:off x="448235" y="55348"/>
            <a:ext cx="8987050" cy="830997"/>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800" dirty="0">
                <a:solidFill>
                  <a:schemeClr val="bg1"/>
                </a:solidFill>
              </a:rPr>
              <a:t>Theme for the Year and Life</a:t>
            </a:r>
            <a:endParaRPr lang="en-US" sz="4800" dirty="0">
              <a:solidFill>
                <a:schemeClr val="bg1"/>
              </a:solidFill>
            </a:endParaRPr>
          </a:p>
        </p:txBody>
      </p:sp>
      <p:pic>
        <p:nvPicPr>
          <p:cNvPr id="4" name="Picture 4" descr="Logo, icon&#10;&#10;Description automatically generated">
            <a:extLst>
              <a:ext uri="{FF2B5EF4-FFF2-40B4-BE49-F238E27FC236}">
                <a16:creationId xmlns:a16="http://schemas.microsoft.com/office/drawing/2014/main" id="{3E8D868A-59B2-49CC-AF34-E9DDDA5C88E5}"/>
              </a:ext>
            </a:extLst>
          </p:cNvPr>
          <p:cNvPicPr>
            <a:picLocks noChangeAspect="1"/>
          </p:cNvPicPr>
          <p:nvPr/>
        </p:nvPicPr>
        <p:blipFill>
          <a:blip r:embed="rId2"/>
          <a:stretch>
            <a:fillRect/>
          </a:stretch>
        </p:blipFill>
        <p:spPr>
          <a:xfrm>
            <a:off x="10422340" y="5094026"/>
            <a:ext cx="1765111" cy="1765111"/>
          </a:xfrm>
          <a:prstGeom prst="rect">
            <a:avLst/>
          </a:prstGeom>
        </p:spPr>
      </p:pic>
      <p:pic>
        <p:nvPicPr>
          <p:cNvPr id="7" name="Picture 6">
            <a:extLst>
              <a:ext uri="{FF2B5EF4-FFF2-40B4-BE49-F238E27FC236}">
                <a16:creationId xmlns:a16="http://schemas.microsoft.com/office/drawing/2014/main" id="{E0D7D287-D42A-4A9F-B16E-EEBB4E399675}"/>
              </a:ext>
            </a:extLst>
          </p:cNvPr>
          <p:cNvPicPr>
            <a:picLocks noChangeAspect="1"/>
          </p:cNvPicPr>
          <p:nvPr/>
        </p:nvPicPr>
        <p:blipFill>
          <a:blip r:embed="rId3"/>
          <a:stretch>
            <a:fillRect/>
          </a:stretch>
        </p:blipFill>
        <p:spPr>
          <a:xfrm>
            <a:off x="988255" y="1283853"/>
            <a:ext cx="8376783" cy="2777905"/>
          </a:xfrm>
          <a:prstGeom prst="rect">
            <a:avLst/>
          </a:prstGeom>
          <a:ln>
            <a:noFill/>
          </a:ln>
          <a:effectLst>
            <a:outerShdw blurRad="292100" dist="139700" dir="2700000" algn="tl" rotWithShape="0">
              <a:srgbClr val="333333">
                <a:alpha val="65000"/>
              </a:srgbClr>
            </a:outerShdw>
          </a:effectLst>
        </p:spPr>
      </p:pic>
      <p:sp>
        <p:nvSpPr>
          <p:cNvPr id="8" name="Rectangle 2"/>
          <p:cNvSpPr txBox="1">
            <a:spLocks noChangeArrowheads="1"/>
          </p:cNvSpPr>
          <p:nvPr/>
        </p:nvSpPr>
        <p:spPr>
          <a:xfrm>
            <a:off x="448235" y="4357507"/>
            <a:ext cx="10039546" cy="3080745"/>
          </a:xfrm>
          <a:prstGeom prst="rect">
            <a:avLst/>
          </a:prstGeom>
          <a:ln/>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7200" smtClean="0">
                <a:solidFill>
                  <a:schemeClr val="bg1"/>
                </a:solidFill>
              </a:rPr>
              <a:t>Be the best … be the bravest!.</a:t>
            </a:r>
            <a:endParaRPr lang="en-US" sz="7200" dirty="0">
              <a:solidFill>
                <a:schemeClr val="bg1"/>
              </a:solidFill>
            </a:endParaRPr>
          </a:p>
        </p:txBody>
      </p:sp>
    </p:spTree>
    <p:extLst>
      <p:ext uri="{BB962C8B-B14F-4D97-AF65-F5344CB8AC3E}">
        <p14:creationId xmlns:p14="http://schemas.microsoft.com/office/powerpoint/2010/main" val="3240457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bldLvl="5"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4" name="Picture 4" descr="Logo, icon&#10;&#10;Description automatically generated">
            <a:extLst>
              <a:ext uri="{FF2B5EF4-FFF2-40B4-BE49-F238E27FC236}">
                <a16:creationId xmlns:a16="http://schemas.microsoft.com/office/drawing/2014/main" id="{3E8D868A-59B2-49CC-AF34-E9DDDA5C88E5}"/>
              </a:ext>
            </a:extLst>
          </p:cNvPr>
          <p:cNvPicPr>
            <a:picLocks noChangeAspect="1"/>
          </p:cNvPicPr>
          <p:nvPr/>
        </p:nvPicPr>
        <p:blipFill>
          <a:blip r:embed="rId2"/>
          <a:stretch>
            <a:fillRect/>
          </a:stretch>
        </p:blipFill>
        <p:spPr>
          <a:xfrm>
            <a:off x="10422340" y="5094026"/>
            <a:ext cx="1765111" cy="1765111"/>
          </a:xfrm>
          <a:prstGeom prst="rect">
            <a:avLst/>
          </a:prstGeom>
        </p:spPr>
      </p:pic>
      <p:sp>
        <p:nvSpPr>
          <p:cNvPr id="10" name="TextBox 9">
            <a:extLst>
              <a:ext uri="{FF2B5EF4-FFF2-40B4-BE49-F238E27FC236}">
                <a16:creationId xmlns:a16="http://schemas.microsoft.com/office/drawing/2014/main" id="{C0D3DC38-FDDF-42B3-9F62-D824C38B5388}"/>
              </a:ext>
            </a:extLst>
          </p:cNvPr>
          <p:cNvSpPr txBox="1"/>
          <p:nvPr/>
        </p:nvSpPr>
        <p:spPr>
          <a:xfrm>
            <a:off x="564642" y="273623"/>
            <a:ext cx="9740646" cy="707886"/>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4000" b="1" dirty="0" smtClean="0">
                <a:solidFill>
                  <a:schemeClr val="bg1"/>
                </a:solidFill>
              </a:rPr>
              <a:t>Important Dates and Assessment Calendar</a:t>
            </a:r>
            <a:endParaRPr lang="en-US" sz="4000" b="1" dirty="0">
              <a:solidFill>
                <a:schemeClr val="bg1"/>
              </a:solidFill>
              <a:cs typeface="Calibri"/>
            </a:endParaRPr>
          </a:p>
        </p:txBody>
      </p:sp>
      <p:sp>
        <p:nvSpPr>
          <p:cNvPr id="11" name="TextBox 10">
            <a:extLst>
              <a:ext uri="{FF2B5EF4-FFF2-40B4-BE49-F238E27FC236}">
                <a16:creationId xmlns:a16="http://schemas.microsoft.com/office/drawing/2014/main" id="{C76909B6-D7CF-49A4-9750-E8C6C89BD65B}"/>
              </a:ext>
            </a:extLst>
          </p:cNvPr>
          <p:cNvSpPr txBox="1"/>
          <p:nvPr/>
        </p:nvSpPr>
        <p:spPr>
          <a:xfrm>
            <a:off x="9592235" y="2456330"/>
            <a:ext cx="274320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2000" dirty="0">
                <a:solidFill>
                  <a:schemeClr val="bg1"/>
                </a:solidFill>
                <a:ea typeface="+mn-lt"/>
                <a:cs typeface="+mn-lt"/>
              </a:rPr>
              <a:t>gisbornesc.vic.edu.au</a:t>
            </a:r>
            <a:endParaRPr lang="en-US" sz="2000">
              <a:solidFill>
                <a:schemeClr val="bg1"/>
              </a:solidFill>
              <a:cs typeface="Calibri"/>
            </a:endParaRPr>
          </a:p>
        </p:txBody>
      </p:sp>
      <p:sp>
        <p:nvSpPr>
          <p:cNvPr id="3" name="TextBox 2"/>
          <p:cNvSpPr txBox="1"/>
          <p:nvPr/>
        </p:nvSpPr>
        <p:spPr>
          <a:xfrm>
            <a:off x="564642" y="1472184"/>
            <a:ext cx="8039862" cy="3970318"/>
          </a:xfrm>
          <a:prstGeom prst="rect">
            <a:avLst/>
          </a:prstGeom>
          <a:noFill/>
        </p:spPr>
        <p:txBody>
          <a:bodyPr wrap="square" rtlCol="0">
            <a:spAutoFit/>
          </a:bodyPr>
          <a:lstStyle/>
          <a:p>
            <a:r>
              <a:rPr lang="en-AU" dirty="0">
                <a:solidFill>
                  <a:schemeClr val="bg1"/>
                </a:solidFill>
              </a:rPr>
              <a:t>Term One – </a:t>
            </a:r>
            <a:endParaRPr lang="en-AU" dirty="0" smtClean="0">
              <a:solidFill>
                <a:schemeClr val="bg1"/>
              </a:solidFill>
            </a:endParaRPr>
          </a:p>
          <a:p>
            <a:r>
              <a:rPr lang="en-AU" dirty="0">
                <a:solidFill>
                  <a:schemeClr val="bg1"/>
                </a:solidFill>
              </a:rPr>
              <a:t>	</a:t>
            </a:r>
            <a:r>
              <a:rPr lang="en-AU" dirty="0" smtClean="0">
                <a:solidFill>
                  <a:schemeClr val="bg1"/>
                </a:solidFill>
              </a:rPr>
              <a:t>Coursework</a:t>
            </a:r>
            <a:r>
              <a:rPr lang="en-AU" dirty="0">
                <a:solidFill>
                  <a:schemeClr val="bg1"/>
                </a:solidFill>
              </a:rPr>
              <a:t>, SACs and SATs</a:t>
            </a:r>
          </a:p>
          <a:p>
            <a:r>
              <a:rPr lang="en-AU" dirty="0">
                <a:solidFill>
                  <a:schemeClr val="bg1"/>
                </a:solidFill>
              </a:rPr>
              <a:t>Term Two – </a:t>
            </a:r>
          </a:p>
          <a:p>
            <a:r>
              <a:rPr lang="en-AU" dirty="0">
                <a:solidFill>
                  <a:schemeClr val="bg1"/>
                </a:solidFill>
              </a:rPr>
              <a:t>	Coursework, SACs and SATs</a:t>
            </a:r>
          </a:p>
          <a:p>
            <a:r>
              <a:rPr lang="en-AU" dirty="0" smtClean="0">
                <a:solidFill>
                  <a:schemeClr val="bg1"/>
                </a:solidFill>
              </a:rPr>
              <a:t>Term </a:t>
            </a:r>
            <a:r>
              <a:rPr lang="en-AU" dirty="0">
                <a:solidFill>
                  <a:schemeClr val="bg1"/>
                </a:solidFill>
              </a:rPr>
              <a:t>Three –</a:t>
            </a:r>
          </a:p>
          <a:p>
            <a:r>
              <a:rPr lang="en-AU" dirty="0">
                <a:solidFill>
                  <a:schemeClr val="bg1"/>
                </a:solidFill>
              </a:rPr>
              <a:t>	Coursework, SACs and SATs.</a:t>
            </a:r>
          </a:p>
          <a:p>
            <a:pPr lvl="1"/>
            <a:r>
              <a:rPr lang="en-AU" dirty="0" smtClean="0">
                <a:solidFill>
                  <a:schemeClr val="bg1"/>
                </a:solidFill>
              </a:rPr>
              <a:t>	VTAC </a:t>
            </a:r>
            <a:r>
              <a:rPr lang="en-AU" dirty="0">
                <a:solidFill>
                  <a:schemeClr val="bg1"/>
                </a:solidFill>
              </a:rPr>
              <a:t>Applications Open and Info </a:t>
            </a:r>
            <a:r>
              <a:rPr lang="en-AU" dirty="0" smtClean="0">
                <a:solidFill>
                  <a:schemeClr val="bg1"/>
                </a:solidFill>
              </a:rPr>
              <a:t>Night</a:t>
            </a:r>
          </a:p>
          <a:p>
            <a:pPr lvl="1"/>
            <a:r>
              <a:rPr lang="en-AU" dirty="0">
                <a:solidFill>
                  <a:schemeClr val="bg1"/>
                </a:solidFill>
              </a:rPr>
              <a:t>	</a:t>
            </a:r>
            <a:r>
              <a:rPr lang="en-AU" dirty="0" smtClean="0">
                <a:solidFill>
                  <a:schemeClr val="bg1"/>
                </a:solidFill>
              </a:rPr>
              <a:t>September 7 GAT</a:t>
            </a:r>
            <a:endParaRPr lang="en-AU" dirty="0">
              <a:solidFill>
                <a:schemeClr val="bg1"/>
              </a:solidFill>
            </a:endParaRPr>
          </a:p>
          <a:p>
            <a:r>
              <a:rPr lang="en-AU" dirty="0">
                <a:solidFill>
                  <a:schemeClr val="bg1"/>
                </a:solidFill>
              </a:rPr>
              <a:t>Term Four – </a:t>
            </a:r>
          </a:p>
          <a:p>
            <a:r>
              <a:rPr lang="en-AU" dirty="0">
                <a:solidFill>
                  <a:schemeClr val="bg1"/>
                </a:solidFill>
              </a:rPr>
              <a:t>	Revision Lectures</a:t>
            </a:r>
          </a:p>
          <a:p>
            <a:r>
              <a:rPr lang="en-AU" dirty="0">
                <a:solidFill>
                  <a:schemeClr val="bg1"/>
                </a:solidFill>
              </a:rPr>
              <a:t>	Final Classes</a:t>
            </a:r>
          </a:p>
          <a:p>
            <a:r>
              <a:rPr lang="en-AU" dirty="0">
                <a:solidFill>
                  <a:schemeClr val="bg1"/>
                </a:solidFill>
              </a:rPr>
              <a:t>	Exams commence 27 October</a:t>
            </a:r>
          </a:p>
          <a:p>
            <a:r>
              <a:rPr lang="en-AU" dirty="0">
                <a:solidFill>
                  <a:schemeClr val="bg1"/>
                </a:solidFill>
              </a:rPr>
              <a:t>	November – Graduation Dinner</a:t>
            </a:r>
          </a:p>
          <a:p>
            <a:endParaRPr lang="en-AU" dirty="0"/>
          </a:p>
        </p:txBody>
      </p:sp>
    </p:spTree>
    <p:extLst>
      <p:ext uri="{BB962C8B-B14F-4D97-AF65-F5344CB8AC3E}">
        <p14:creationId xmlns:p14="http://schemas.microsoft.com/office/powerpoint/2010/main" val="10043830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839788" y="365125"/>
            <a:ext cx="10515600" cy="892175"/>
          </a:xfrm>
          <a:solidFill>
            <a:srgbClr val="C00000"/>
          </a:solidFill>
        </p:spPr>
        <p:txBody>
          <a:bodyPr/>
          <a:lstStyle/>
          <a:p>
            <a:pPr algn="ctr"/>
            <a:r>
              <a:rPr lang="en-AU" dirty="0" smtClean="0">
                <a:solidFill>
                  <a:schemeClr val="bg1"/>
                </a:solidFill>
              </a:rPr>
              <a:t>Year 12 Results</a:t>
            </a:r>
            <a:r>
              <a:rPr lang="en-AU" dirty="0" smtClean="0"/>
              <a:t>	</a:t>
            </a:r>
            <a:endParaRPr lang="en-AU" dirty="0"/>
          </a:p>
        </p:txBody>
      </p:sp>
      <p:sp>
        <p:nvSpPr>
          <p:cNvPr id="5" name="Text Placeholder 4"/>
          <p:cNvSpPr>
            <a:spLocks noGrp="1"/>
          </p:cNvSpPr>
          <p:nvPr>
            <p:ph type="body" idx="1"/>
          </p:nvPr>
        </p:nvSpPr>
        <p:spPr/>
        <p:txBody>
          <a:bodyPr>
            <a:normAutofit/>
          </a:bodyPr>
          <a:lstStyle/>
          <a:p>
            <a:r>
              <a:rPr lang="en-AU" sz="3200" u="sng" dirty="0" smtClean="0">
                <a:solidFill>
                  <a:schemeClr val="bg1"/>
                </a:solidFill>
              </a:rPr>
              <a:t>2020</a:t>
            </a:r>
            <a:endParaRPr lang="en-AU" sz="3200" u="sng" dirty="0">
              <a:solidFill>
                <a:schemeClr val="bg1"/>
              </a:solidFill>
            </a:endParaRPr>
          </a:p>
        </p:txBody>
      </p:sp>
      <p:sp>
        <p:nvSpPr>
          <p:cNvPr id="6" name="Content Placeholder 5"/>
          <p:cNvSpPr>
            <a:spLocks noGrp="1"/>
          </p:cNvSpPr>
          <p:nvPr>
            <p:ph sz="half" idx="2"/>
          </p:nvPr>
        </p:nvSpPr>
        <p:spPr/>
        <p:txBody>
          <a:bodyPr/>
          <a:lstStyle/>
          <a:p>
            <a:pPr marL="0" indent="0">
              <a:buNone/>
            </a:pPr>
            <a:r>
              <a:rPr lang="en-AU" dirty="0" smtClean="0">
                <a:solidFill>
                  <a:schemeClr val="bg1"/>
                </a:solidFill>
              </a:rPr>
              <a:t>VCE Completion – 97%</a:t>
            </a:r>
          </a:p>
          <a:p>
            <a:pPr marL="0" indent="0">
              <a:buNone/>
            </a:pPr>
            <a:r>
              <a:rPr lang="en-AU" dirty="0" smtClean="0">
                <a:solidFill>
                  <a:schemeClr val="bg1"/>
                </a:solidFill>
              </a:rPr>
              <a:t>Median VCE Study Score – 26</a:t>
            </a:r>
          </a:p>
          <a:p>
            <a:pPr marL="0" indent="0">
              <a:buNone/>
            </a:pPr>
            <a:r>
              <a:rPr lang="en-AU" dirty="0" smtClean="0">
                <a:solidFill>
                  <a:schemeClr val="bg1"/>
                </a:solidFill>
              </a:rPr>
              <a:t>Study scores 40 + - 2.1%</a:t>
            </a:r>
          </a:p>
          <a:p>
            <a:pPr marL="0" indent="0">
              <a:buNone/>
            </a:pPr>
            <a:r>
              <a:rPr lang="en-AU" dirty="0" smtClean="0">
                <a:solidFill>
                  <a:schemeClr val="bg1"/>
                </a:solidFill>
              </a:rPr>
              <a:t>English Study Score Mean – 26.6</a:t>
            </a:r>
          </a:p>
          <a:p>
            <a:pPr marL="0" indent="0">
              <a:buNone/>
            </a:pPr>
            <a:endParaRPr lang="en-AU" dirty="0" smtClean="0">
              <a:solidFill>
                <a:schemeClr val="bg1"/>
              </a:solidFill>
            </a:endParaRPr>
          </a:p>
          <a:p>
            <a:pPr marL="0" indent="0">
              <a:buNone/>
            </a:pPr>
            <a:r>
              <a:rPr lang="en-AU" dirty="0" smtClean="0">
                <a:solidFill>
                  <a:schemeClr val="bg1"/>
                </a:solidFill>
              </a:rPr>
              <a:t>VCAL unit completion 76%</a:t>
            </a:r>
          </a:p>
          <a:p>
            <a:pPr marL="0" indent="0">
              <a:buNone/>
            </a:pPr>
            <a:endParaRPr lang="en-AU" dirty="0"/>
          </a:p>
        </p:txBody>
      </p:sp>
      <p:sp>
        <p:nvSpPr>
          <p:cNvPr id="7" name="Text Placeholder 6"/>
          <p:cNvSpPr>
            <a:spLocks noGrp="1"/>
          </p:cNvSpPr>
          <p:nvPr>
            <p:ph type="body" sz="quarter" idx="3"/>
          </p:nvPr>
        </p:nvSpPr>
        <p:spPr/>
        <p:txBody>
          <a:bodyPr>
            <a:normAutofit/>
          </a:bodyPr>
          <a:lstStyle/>
          <a:p>
            <a:r>
              <a:rPr lang="en-AU" sz="3200" u="sng" dirty="0" smtClean="0">
                <a:solidFill>
                  <a:schemeClr val="bg1"/>
                </a:solidFill>
              </a:rPr>
              <a:t>2021</a:t>
            </a:r>
            <a:endParaRPr lang="en-AU" sz="3200" u="sng" dirty="0">
              <a:solidFill>
                <a:schemeClr val="bg1"/>
              </a:solidFill>
            </a:endParaRPr>
          </a:p>
        </p:txBody>
      </p:sp>
      <p:sp>
        <p:nvSpPr>
          <p:cNvPr id="8" name="Content Placeholder 7"/>
          <p:cNvSpPr>
            <a:spLocks noGrp="1"/>
          </p:cNvSpPr>
          <p:nvPr>
            <p:ph sz="quarter" idx="4"/>
          </p:nvPr>
        </p:nvSpPr>
        <p:spPr/>
        <p:txBody>
          <a:bodyPr/>
          <a:lstStyle/>
          <a:p>
            <a:pPr marL="0" indent="0">
              <a:buNone/>
            </a:pPr>
            <a:r>
              <a:rPr lang="en-AU" dirty="0" smtClean="0">
                <a:solidFill>
                  <a:schemeClr val="bg1"/>
                </a:solidFill>
              </a:rPr>
              <a:t>VCE Completion – 98%</a:t>
            </a:r>
          </a:p>
          <a:p>
            <a:pPr marL="0" indent="0">
              <a:buNone/>
            </a:pPr>
            <a:r>
              <a:rPr lang="en-AU" dirty="0" smtClean="0">
                <a:solidFill>
                  <a:schemeClr val="bg1"/>
                </a:solidFill>
              </a:rPr>
              <a:t>Median VCE Study Score – 28</a:t>
            </a:r>
          </a:p>
          <a:p>
            <a:pPr marL="0" indent="0">
              <a:buNone/>
            </a:pPr>
            <a:r>
              <a:rPr lang="en-AU" dirty="0" smtClean="0">
                <a:solidFill>
                  <a:schemeClr val="bg1"/>
                </a:solidFill>
              </a:rPr>
              <a:t>Study scores 40 + - 4.8%</a:t>
            </a:r>
          </a:p>
          <a:p>
            <a:pPr marL="0" indent="0">
              <a:buNone/>
            </a:pPr>
            <a:r>
              <a:rPr lang="en-AU" dirty="0" smtClean="0">
                <a:solidFill>
                  <a:schemeClr val="bg1"/>
                </a:solidFill>
              </a:rPr>
              <a:t>English Study Score Mean – 27.4</a:t>
            </a:r>
          </a:p>
          <a:p>
            <a:pPr marL="0" indent="0">
              <a:buNone/>
            </a:pPr>
            <a:endParaRPr lang="en-AU" dirty="0">
              <a:solidFill>
                <a:schemeClr val="bg1"/>
              </a:solidFill>
            </a:endParaRPr>
          </a:p>
          <a:p>
            <a:pPr marL="0" indent="0">
              <a:buNone/>
            </a:pPr>
            <a:r>
              <a:rPr lang="en-AU" dirty="0" smtClean="0">
                <a:solidFill>
                  <a:schemeClr val="bg1"/>
                </a:solidFill>
              </a:rPr>
              <a:t>VCAL unit completion 83%</a:t>
            </a:r>
            <a:endParaRPr lang="en-AU" dirty="0">
              <a:solidFill>
                <a:schemeClr val="bg1"/>
              </a:solidFill>
            </a:endParaRPr>
          </a:p>
        </p:txBody>
      </p:sp>
      <p:sp>
        <p:nvSpPr>
          <p:cNvPr id="9" name="TextBox 8"/>
          <p:cNvSpPr txBox="1"/>
          <p:nvPr/>
        </p:nvSpPr>
        <p:spPr>
          <a:xfrm>
            <a:off x="662152" y="5738648"/>
            <a:ext cx="999533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smtClean="0">
                <a:ln>
                  <a:noFill/>
                </a:ln>
                <a:solidFill>
                  <a:prstClr val="white"/>
                </a:solidFill>
                <a:effectLst/>
                <a:uLnTx/>
                <a:uFillTx/>
                <a:latin typeface="Calibri" panose="020F0502020204030204"/>
                <a:ea typeface="+mn-ea"/>
                <a:cs typeface="+mn-cs"/>
              </a:rPr>
              <a:t>*VET results not available at this time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smtClean="0">
                <a:ln>
                  <a:noFill/>
                </a:ln>
                <a:solidFill>
                  <a:prstClr val="white"/>
                </a:solidFill>
                <a:effectLst/>
                <a:uLnTx/>
                <a:uFillTx/>
                <a:latin typeface="Calibri" panose="020F0502020204030204"/>
                <a:ea typeface="+mn-ea"/>
                <a:cs typeface="+mn-cs"/>
              </a:rPr>
              <a:t>*English does not incorporate Lit and </a:t>
            </a:r>
            <a:r>
              <a:rPr kumimoji="0" lang="en-AU" sz="1800" b="0" i="0" u="none" strike="noStrike" kern="1200" cap="none" spc="0" normalizeH="0" baseline="0" noProof="0" dirty="0" err="1" smtClean="0">
                <a:ln>
                  <a:noFill/>
                </a:ln>
                <a:solidFill>
                  <a:prstClr val="white"/>
                </a:solidFill>
                <a:effectLst/>
                <a:uLnTx/>
                <a:uFillTx/>
                <a:latin typeface="Calibri" panose="020F0502020204030204"/>
                <a:ea typeface="+mn-ea"/>
                <a:cs typeface="+mn-cs"/>
              </a:rPr>
              <a:t>Eng</a:t>
            </a:r>
            <a:r>
              <a:rPr kumimoji="0" lang="en-AU" sz="1800" b="0" i="0" u="none" strike="noStrike" kern="1200" cap="none" spc="0" normalizeH="0" baseline="0" noProof="0" dirty="0" smtClean="0">
                <a:ln>
                  <a:noFill/>
                </a:ln>
                <a:solidFill>
                  <a:prstClr val="white"/>
                </a:solidFill>
                <a:effectLst/>
                <a:uLnTx/>
                <a:uFillTx/>
                <a:latin typeface="Calibri" panose="020F0502020204030204"/>
                <a:ea typeface="+mn-ea"/>
                <a:cs typeface="+mn-cs"/>
              </a:rPr>
              <a:t> Lang as the 2020 data didn’t</a:t>
            </a:r>
            <a:r>
              <a:rPr kumimoji="0" lang="en-AU" sz="18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endPar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 name="Picture 1"/>
          <p:cNvPicPr>
            <a:picLocks noChangeAspect="1"/>
          </p:cNvPicPr>
          <p:nvPr/>
        </p:nvPicPr>
        <p:blipFill>
          <a:blip r:embed="rId2"/>
          <a:stretch>
            <a:fillRect/>
          </a:stretch>
        </p:blipFill>
        <p:spPr>
          <a:xfrm>
            <a:off x="10430103" y="5096103"/>
            <a:ext cx="1761897" cy="1761897"/>
          </a:xfrm>
          <a:prstGeom prst="rect">
            <a:avLst/>
          </a:prstGeom>
        </p:spPr>
      </p:pic>
    </p:spTree>
    <p:extLst>
      <p:ext uri="{BB962C8B-B14F-4D97-AF65-F5344CB8AC3E}">
        <p14:creationId xmlns:p14="http://schemas.microsoft.com/office/powerpoint/2010/main" val="42304681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92188"/>
          </a:xfrm>
          <a:solidFill>
            <a:srgbClr val="C00000"/>
          </a:solidFill>
        </p:spPr>
        <p:txBody>
          <a:bodyPr/>
          <a:lstStyle/>
          <a:p>
            <a:r>
              <a:rPr lang="en-AU" dirty="0" smtClean="0">
                <a:solidFill>
                  <a:schemeClr val="bg1"/>
                </a:solidFill>
              </a:rPr>
              <a:t>2021 ATAR statistics</a:t>
            </a:r>
            <a:endParaRPr lang="en-AU" dirty="0">
              <a:solidFill>
                <a:schemeClr val="bg1"/>
              </a:solidFill>
            </a:endParaRPr>
          </a:p>
        </p:txBody>
      </p:sp>
      <p:sp>
        <p:nvSpPr>
          <p:cNvPr id="3" name="Text Placeholder 2"/>
          <p:cNvSpPr>
            <a:spLocks noGrp="1"/>
          </p:cNvSpPr>
          <p:nvPr>
            <p:ph idx="1"/>
          </p:nvPr>
        </p:nvSpPr>
        <p:spPr>
          <a:xfrm>
            <a:off x="838200" y="1825625"/>
            <a:ext cx="9933432" cy="4351338"/>
          </a:xfrm>
        </p:spPr>
        <p:txBody>
          <a:bodyPr>
            <a:normAutofit lnSpcReduction="10000"/>
          </a:bodyPr>
          <a:lstStyle/>
          <a:p>
            <a:pPr marL="0" indent="0">
              <a:buNone/>
            </a:pPr>
            <a:r>
              <a:rPr lang="en-AU" dirty="0" smtClean="0">
                <a:solidFill>
                  <a:schemeClr val="bg1"/>
                </a:solidFill>
              </a:rPr>
              <a:t>Students above 90 – 7%</a:t>
            </a:r>
          </a:p>
          <a:p>
            <a:pPr marL="0" indent="0">
              <a:buNone/>
            </a:pPr>
            <a:r>
              <a:rPr lang="en-AU" dirty="0" smtClean="0">
                <a:solidFill>
                  <a:schemeClr val="bg1"/>
                </a:solidFill>
              </a:rPr>
              <a:t>Students above 80 – 18%</a:t>
            </a:r>
          </a:p>
          <a:p>
            <a:pPr marL="0" indent="0">
              <a:buNone/>
            </a:pPr>
            <a:r>
              <a:rPr lang="en-AU" dirty="0" smtClean="0">
                <a:solidFill>
                  <a:schemeClr val="bg1"/>
                </a:solidFill>
              </a:rPr>
              <a:t>Students above 70 – 32.5%</a:t>
            </a:r>
          </a:p>
          <a:p>
            <a:pPr marL="0" indent="0">
              <a:buNone/>
            </a:pPr>
            <a:endParaRPr lang="en-AU" dirty="0">
              <a:solidFill>
                <a:schemeClr val="bg1"/>
              </a:solidFill>
            </a:endParaRPr>
          </a:p>
          <a:p>
            <a:pPr marL="0" indent="0">
              <a:buNone/>
            </a:pPr>
            <a:r>
              <a:rPr lang="en-AU" dirty="0" smtClean="0">
                <a:solidFill>
                  <a:schemeClr val="bg1"/>
                </a:solidFill>
              </a:rPr>
              <a:t>Students below 50 – 31.5</a:t>
            </a:r>
          </a:p>
          <a:p>
            <a:pPr marL="0" indent="0">
              <a:buNone/>
            </a:pPr>
            <a:endParaRPr lang="en-AU" dirty="0">
              <a:solidFill>
                <a:schemeClr val="bg1"/>
              </a:solidFill>
            </a:endParaRPr>
          </a:p>
          <a:p>
            <a:pPr marL="0" indent="0">
              <a:buNone/>
            </a:pPr>
            <a:r>
              <a:rPr lang="en-AU" dirty="0" smtClean="0">
                <a:solidFill>
                  <a:schemeClr val="bg1"/>
                </a:solidFill>
              </a:rPr>
              <a:t>Other highlights:</a:t>
            </a:r>
          </a:p>
          <a:p>
            <a:pPr marL="0" indent="0">
              <a:buNone/>
            </a:pPr>
            <a:r>
              <a:rPr lang="en-AU" dirty="0" smtClean="0">
                <a:solidFill>
                  <a:schemeClr val="bg1"/>
                </a:solidFill>
              </a:rPr>
              <a:t>Duxes – Emma Bamford and Tara Thomsen – 98.15</a:t>
            </a:r>
          </a:p>
          <a:p>
            <a:pPr marL="0" indent="0">
              <a:buNone/>
            </a:pPr>
            <a:r>
              <a:rPr lang="en-AU" dirty="0" smtClean="0">
                <a:solidFill>
                  <a:schemeClr val="bg1"/>
                </a:solidFill>
              </a:rPr>
              <a:t>Beth Walker study score – 50 in Visual Communication and design</a:t>
            </a:r>
          </a:p>
          <a:p>
            <a:pPr marL="0" indent="0">
              <a:buNone/>
            </a:pPr>
            <a:endParaRPr lang="en-AU" dirty="0"/>
          </a:p>
        </p:txBody>
      </p:sp>
      <p:pic>
        <p:nvPicPr>
          <p:cNvPr id="4" name="Picture 3"/>
          <p:cNvPicPr>
            <a:picLocks noChangeAspect="1"/>
          </p:cNvPicPr>
          <p:nvPr/>
        </p:nvPicPr>
        <p:blipFill>
          <a:blip r:embed="rId2"/>
          <a:stretch>
            <a:fillRect/>
          </a:stretch>
        </p:blipFill>
        <p:spPr>
          <a:xfrm>
            <a:off x="10430103" y="5096103"/>
            <a:ext cx="1761897" cy="1761897"/>
          </a:xfrm>
          <a:prstGeom prst="rect">
            <a:avLst/>
          </a:prstGeom>
        </p:spPr>
      </p:pic>
    </p:spTree>
    <p:extLst>
      <p:ext uri="{BB962C8B-B14F-4D97-AF65-F5344CB8AC3E}">
        <p14:creationId xmlns:p14="http://schemas.microsoft.com/office/powerpoint/2010/main" val="1162742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4" name="Picture 4" descr="Logo, icon&#10;&#10;Description automatically generated">
            <a:extLst>
              <a:ext uri="{FF2B5EF4-FFF2-40B4-BE49-F238E27FC236}">
                <a16:creationId xmlns:a16="http://schemas.microsoft.com/office/drawing/2014/main" id="{3E8D868A-59B2-49CC-AF34-E9DDDA5C88E5}"/>
              </a:ext>
            </a:extLst>
          </p:cNvPr>
          <p:cNvPicPr>
            <a:picLocks noChangeAspect="1"/>
          </p:cNvPicPr>
          <p:nvPr/>
        </p:nvPicPr>
        <p:blipFill>
          <a:blip r:embed="rId2"/>
          <a:stretch>
            <a:fillRect/>
          </a:stretch>
        </p:blipFill>
        <p:spPr>
          <a:xfrm>
            <a:off x="10422340" y="5094026"/>
            <a:ext cx="1765111" cy="1765111"/>
          </a:xfrm>
          <a:prstGeom prst="rect">
            <a:avLst/>
          </a:prstGeom>
        </p:spPr>
      </p:pic>
      <p:sp>
        <p:nvSpPr>
          <p:cNvPr id="10" name="TextBox 9">
            <a:extLst>
              <a:ext uri="{FF2B5EF4-FFF2-40B4-BE49-F238E27FC236}">
                <a16:creationId xmlns:a16="http://schemas.microsoft.com/office/drawing/2014/main" id="{C0D3DC38-FDDF-42B3-9F62-D824C38B5388}"/>
              </a:ext>
            </a:extLst>
          </p:cNvPr>
          <p:cNvSpPr txBox="1"/>
          <p:nvPr/>
        </p:nvSpPr>
        <p:spPr>
          <a:xfrm>
            <a:off x="564642" y="273623"/>
            <a:ext cx="9740646" cy="707886"/>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4000" b="1" dirty="0" smtClean="0">
                <a:solidFill>
                  <a:schemeClr val="bg1"/>
                </a:solidFill>
              </a:rPr>
              <a:t>Study Scores and ATAR Calculation</a:t>
            </a:r>
            <a:endParaRPr lang="en-US" sz="4000" b="1" dirty="0">
              <a:solidFill>
                <a:schemeClr val="bg1"/>
              </a:solidFill>
              <a:cs typeface="Calibri"/>
            </a:endParaRPr>
          </a:p>
        </p:txBody>
      </p:sp>
      <p:sp>
        <p:nvSpPr>
          <p:cNvPr id="11" name="TextBox 10">
            <a:extLst>
              <a:ext uri="{FF2B5EF4-FFF2-40B4-BE49-F238E27FC236}">
                <a16:creationId xmlns:a16="http://schemas.microsoft.com/office/drawing/2014/main" id="{C76909B6-D7CF-49A4-9750-E8C6C89BD65B}"/>
              </a:ext>
            </a:extLst>
          </p:cNvPr>
          <p:cNvSpPr txBox="1"/>
          <p:nvPr/>
        </p:nvSpPr>
        <p:spPr>
          <a:xfrm>
            <a:off x="9592235" y="2456330"/>
            <a:ext cx="274320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2000" dirty="0">
                <a:solidFill>
                  <a:schemeClr val="bg1"/>
                </a:solidFill>
                <a:ea typeface="+mn-lt"/>
                <a:cs typeface="+mn-lt"/>
              </a:rPr>
              <a:t>gisbornesc.vic.edu.au</a:t>
            </a:r>
            <a:endParaRPr lang="en-US" sz="2000">
              <a:solidFill>
                <a:schemeClr val="bg1"/>
              </a:solidFill>
              <a:cs typeface="Calibri"/>
            </a:endParaRPr>
          </a:p>
        </p:txBody>
      </p:sp>
      <p:sp>
        <p:nvSpPr>
          <p:cNvPr id="2" name="TextBox 1"/>
          <p:cNvSpPr txBox="1"/>
          <p:nvPr/>
        </p:nvSpPr>
        <p:spPr>
          <a:xfrm>
            <a:off x="393192" y="1463040"/>
            <a:ext cx="6144768" cy="4524315"/>
          </a:xfrm>
          <a:prstGeom prst="rect">
            <a:avLst/>
          </a:prstGeom>
          <a:noFill/>
        </p:spPr>
        <p:txBody>
          <a:bodyPr wrap="square" rtlCol="0">
            <a:spAutoFit/>
          </a:bodyPr>
          <a:lstStyle/>
          <a:p>
            <a:r>
              <a:rPr lang="en-AU" dirty="0">
                <a:solidFill>
                  <a:schemeClr val="bg1"/>
                </a:solidFill>
              </a:rPr>
              <a:t>A study score is determined using the following</a:t>
            </a:r>
            <a:r>
              <a:rPr lang="en-AU" dirty="0" smtClean="0">
                <a:solidFill>
                  <a:schemeClr val="bg1"/>
                </a:solidFill>
              </a:rPr>
              <a:t>:</a:t>
            </a:r>
          </a:p>
          <a:p>
            <a:endParaRPr lang="en-AU" dirty="0">
              <a:solidFill>
                <a:schemeClr val="bg1"/>
              </a:solidFill>
            </a:endParaRPr>
          </a:p>
          <a:p>
            <a:endParaRPr lang="en-AU" dirty="0">
              <a:solidFill>
                <a:schemeClr val="bg1"/>
              </a:solidFill>
            </a:endParaRPr>
          </a:p>
          <a:p>
            <a:endParaRPr lang="en-AU" dirty="0">
              <a:solidFill>
                <a:schemeClr val="bg1"/>
              </a:solidFill>
            </a:endParaRPr>
          </a:p>
          <a:p>
            <a:endParaRPr lang="en-AU" dirty="0">
              <a:solidFill>
                <a:schemeClr val="bg1"/>
              </a:solidFill>
            </a:endParaRPr>
          </a:p>
          <a:p>
            <a:endParaRPr lang="en-AU" dirty="0">
              <a:solidFill>
                <a:schemeClr val="bg1"/>
              </a:solidFill>
            </a:endParaRPr>
          </a:p>
          <a:p>
            <a:endParaRPr lang="en-AU" dirty="0">
              <a:solidFill>
                <a:schemeClr val="bg1"/>
              </a:solidFill>
            </a:endParaRPr>
          </a:p>
          <a:p>
            <a:endParaRPr lang="en-AU" dirty="0">
              <a:solidFill>
                <a:schemeClr val="bg1"/>
              </a:solidFill>
            </a:endParaRPr>
          </a:p>
          <a:p>
            <a:r>
              <a:rPr lang="en-AU" dirty="0">
                <a:solidFill>
                  <a:schemeClr val="bg1"/>
                </a:solidFill>
              </a:rPr>
              <a:t>A study score is a ranking that indicates how a student performed in relation to all others who took the same study</a:t>
            </a:r>
            <a:r>
              <a:rPr lang="en-AU" dirty="0" smtClean="0">
                <a:solidFill>
                  <a:schemeClr val="bg1"/>
                </a:solidFill>
              </a:rPr>
              <a:t>.</a:t>
            </a:r>
          </a:p>
          <a:p>
            <a:endParaRPr lang="en-AU" dirty="0">
              <a:solidFill>
                <a:schemeClr val="bg1"/>
              </a:solidFill>
            </a:endParaRPr>
          </a:p>
          <a:p>
            <a:endParaRPr lang="en-AU" dirty="0" smtClean="0">
              <a:solidFill>
                <a:schemeClr val="bg1"/>
              </a:solidFill>
            </a:endParaRPr>
          </a:p>
          <a:p>
            <a:endParaRPr lang="en-AU" dirty="0">
              <a:solidFill>
                <a:schemeClr val="bg1"/>
              </a:solidFill>
            </a:endParaRPr>
          </a:p>
          <a:p>
            <a:r>
              <a:rPr lang="en-AU" dirty="0">
                <a:hlinkClick r:id="rId3"/>
              </a:rPr>
              <a:t>https://vcaa.vic.edu.au/assessment/results/Pages/StudyScoreVideos.aspx</a:t>
            </a:r>
            <a:endParaRPr lang="en-AU" dirty="0">
              <a:solidFill>
                <a:schemeClr val="bg1"/>
              </a:solidFill>
            </a:endParaRPr>
          </a:p>
          <a:p>
            <a:endParaRPr lang="en-AU" dirty="0"/>
          </a:p>
        </p:txBody>
      </p:sp>
      <p:pic>
        <p:nvPicPr>
          <p:cNvPr id="8" name="Picture 7"/>
          <p:cNvPicPr>
            <a:picLocks noChangeAspect="1"/>
          </p:cNvPicPr>
          <p:nvPr/>
        </p:nvPicPr>
        <p:blipFill>
          <a:blip r:embed="rId4"/>
          <a:stretch>
            <a:fillRect/>
          </a:stretch>
        </p:blipFill>
        <p:spPr>
          <a:xfrm>
            <a:off x="457200" y="1913435"/>
            <a:ext cx="7772400" cy="1485900"/>
          </a:xfrm>
          <a:prstGeom prst="rect">
            <a:avLst/>
          </a:prstGeom>
        </p:spPr>
      </p:pic>
    </p:spTree>
    <p:extLst>
      <p:ext uri="{BB962C8B-B14F-4D97-AF65-F5344CB8AC3E}">
        <p14:creationId xmlns:p14="http://schemas.microsoft.com/office/powerpoint/2010/main" val="23337145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4" name="Picture 4" descr="Logo, icon&#10;&#10;Description automatically generated">
            <a:extLst>
              <a:ext uri="{FF2B5EF4-FFF2-40B4-BE49-F238E27FC236}">
                <a16:creationId xmlns:a16="http://schemas.microsoft.com/office/drawing/2014/main" id="{3E8D868A-59B2-49CC-AF34-E9DDDA5C88E5}"/>
              </a:ext>
            </a:extLst>
          </p:cNvPr>
          <p:cNvPicPr>
            <a:picLocks noChangeAspect="1"/>
          </p:cNvPicPr>
          <p:nvPr/>
        </p:nvPicPr>
        <p:blipFill>
          <a:blip r:embed="rId2"/>
          <a:stretch>
            <a:fillRect/>
          </a:stretch>
        </p:blipFill>
        <p:spPr>
          <a:xfrm>
            <a:off x="10422340" y="5094026"/>
            <a:ext cx="1765111" cy="1765111"/>
          </a:xfrm>
          <a:prstGeom prst="rect">
            <a:avLst/>
          </a:prstGeom>
        </p:spPr>
      </p:pic>
      <p:sp>
        <p:nvSpPr>
          <p:cNvPr id="10" name="TextBox 9">
            <a:extLst>
              <a:ext uri="{FF2B5EF4-FFF2-40B4-BE49-F238E27FC236}">
                <a16:creationId xmlns:a16="http://schemas.microsoft.com/office/drawing/2014/main" id="{C0D3DC38-FDDF-42B3-9F62-D824C38B5388}"/>
              </a:ext>
            </a:extLst>
          </p:cNvPr>
          <p:cNvSpPr txBox="1"/>
          <p:nvPr/>
        </p:nvSpPr>
        <p:spPr>
          <a:xfrm>
            <a:off x="564642" y="273623"/>
            <a:ext cx="9740646" cy="707886"/>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4000" b="1" dirty="0" smtClean="0">
                <a:solidFill>
                  <a:schemeClr val="bg1"/>
                </a:solidFill>
              </a:rPr>
              <a:t>Statistical Moderation</a:t>
            </a:r>
            <a:endParaRPr lang="en-US" sz="4000" b="1" dirty="0">
              <a:solidFill>
                <a:schemeClr val="bg1"/>
              </a:solidFill>
              <a:cs typeface="Calibri"/>
            </a:endParaRPr>
          </a:p>
        </p:txBody>
      </p:sp>
      <p:sp>
        <p:nvSpPr>
          <p:cNvPr id="11" name="TextBox 10">
            <a:extLst>
              <a:ext uri="{FF2B5EF4-FFF2-40B4-BE49-F238E27FC236}">
                <a16:creationId xmlns:a16="http://schemas.microsoft.com/office/drawing/2014/main" id="{C76909B6-D7CF-49A4-9750-E8C6C89BD65B}"/>
              </a:ext>
            </a:extLst>
          </p:cNvPr>
          <p:cNvSpPr txBox="1"/>
          <p:nvPr/>
        </p:nvSpPr>
        <p:spPr>
          <a:xfrm>
            <a:off x="9592235" y="2456330"/>
            <a:ext cx="274320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2000" dirty="0">
                <a:solidFill>
                  <a:schemeClr val="bg1"/>
                </a:solidFill>
                <a:ea typeface="+mn-lt"/>
                <a:cs typeface="+mn-lt"/>
              </a:rPr>
              <a:t>gisbornesc.vic.edu.au</a:t>
            </a:r>
            <a:endParaRPr lang="en-US" sz="2000">
              <a:solidFill>
                <a:schemeClr val="bg1"/>
              </a:solidFill>
              <a:cs typeface="Calibri"/>
            </a:endParaRPr>
          </a:p>
        </p:txBody>
      </p:sp>
      <p:sp>
        <p:nvSpPr>
          <p:cNvPr id="2" name="TextBox 1"/>
          <p:cNvSpPr txBox="1"/>
          <p:nvPr/>
        </p:nvSpPr>
        <p:spPr>
          <a:xfrm>
            <a:off x="630936" y="1444752"/>
            <a:ext cx="8787384" cy="3416320"/>
          </a:xfrm>
          <a:prstGeom prst="rect">
            <a:avLst/>
          </a:prstGeom>
          <a:noFill/>
        </p:spPr>
        <p:txBody>
          <a:bodyPr wrap="square" rtlCol="0">
            <a:spAutoFit/>
          </a:bodyPr>
          <a:lstStyle/>
          <a:p>
            <a:pPr marL="285750" indent="-285750">
              <a:buFont typeface="Arial" panose="020B0604020202020204" pitchFamily="34" charset="0"/>
              <a:buChar char="•"/>
            </a:pPr>
            <a:r>
              <a:rPr lang="en-AU" dirty="0" smtClean="0">
                <a:solidFill>
                  <a:schemeClr val="bg1"/>
                </a:solidFill>
              </a:rPr>
              <a:t>Because </a:t>
            </a:r>
            <a:r>
              <a:rPr lang="en-AU" dirty="0">
                <a:solidFill>
                  <a:schemeClr val="bg1"/>
                </a:solidFill>
              </a:rPr>
              <a:t>all schools assess their students differently, VCAA needs to convert a students School based Assessment scores (SAC’s and SAT’s) to a common scale.</a:t>
            </a:r>
          </a:p>
          <a:p>
            <a:pPr marL="285750" indent="-285750">
              <a:buFont typeface="Arial" panose="020B0604020202020204" pitchFamily="34" charset="0"/>
              <a:buChar char="•"/>
            </a:pPr>
            <a:r>
              <a:rPr lang="en-AU" dirty="0" smtClean="0">
                <a:solidFill>
                  <a:schemeClr val="bg1"/>
                </a:solidFill>
              </a:rPr>
              <a:t>This </a:t>
            </a:r>
            <a:r>
              <a:rPr lang="en-AU" dirty="0">
                <a:solidFill>
                  <a:schemeClr val="bg1"/>
                </a:solidFill>
              </a:rPr>
              <a:t>means that any marks a student gets at school, may change in their end of year results, as a result of VCAA moderation processes.</a:t>
            </a:r>
          </a:p>
          <a:p>
            <a:pPr marL="285750" indent="-285750">
              <a:buFont typeface="Arial" panose="020B0604020202020204" pitchFamily="34" charset="0"/>
              <a:buChar char="•"/>
            </a:pPr>
            <a:r>
              <a:rPr lang="en-AU" dirty="0" smtClean="0">
                <a:solidFill>
                  <a:schemeClr val="bg1"/>
                </a:solidFill>
              </a:rPr>
              <a:t>Statistical </a:t>
            </a:r>
            <a:r>
              <a:rPr lang="en-AU" dirty="0">
                <a:solidFill>
                  <a:schemeClr val="bg1"/>
                </a:solidFill>
              </a:rPr>
              <a:t>moderation does not change the rank order of students as determined by the school’s school-based scores. A student given the top score for school-based assessments by his or her school will have the top score after statistical moderation, no matter how they perform on the exam(s).</a:t>
            </a:r>
          </a:p>
          <a:p>
            <a:endParaRPr lang="en-AU" dirty="0">
              <a:solidFill>
                <a:srgbClr val="002060"/>
              </a:solidFill>
              <a:hlinkClick r:id=""/>
            </a:endParaRPr>
          </a:p>
          <a:p>
            <a:r>
              <a:rPr lang="en-AU" dirty="0">
                <a:solidFill>
                  <a:srgbClr val="002060"/>
                </a:solidFill>
                <a:hlinkClick r:id=""/>
              </a:rPr>
              <a:t>For further information on statistical moderation, please see:</a:t>
            </a:r>
          </a:p>
          <a:p>
            <a:r>
              <a:rPr lang="en-AU" dirty="0">
                <a:solidFill>
                  <a:srgbClr val="002060"/>
                </a:solidFill>
                <a:hlinkClick r:id=""/>
              </a:rPr>
              <a:t>https://www.vcaa.vic.edu.au/Documents/statmod-brochure.pdf</a:t>
            </a:r>
            <a:endParaRPr lang="en-AU" dirty="0">
              <a:solidFill>
                <a:srgbClr val="002060"/>
              </a:solidFill>
            </a:endParaRPr>
          </a:p>
          <a:p>
            <a:endParaRPr lang="en-AU" b="1" dirty="0"/>
          </a:p>
        </p:txBody>
      </p:sp>
    </p:spTree>
    <p:extLst>
      <p:ext uri="{BB962C8B-B14F-4D97-AF65-F5344CB8AC3E}">
        <p14:creationId xmlns:p14="http://schemas.microsoft.com/office/powerpoint/2010/main" val="1353736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4" name="Picture 4" descr="Logo, icon&#10;&#10;Description automatically generated">
            <a:extLst>
              <a:ext uri="{FF2B5EF4-FFF2-40B4-BE49-F238E27FC236}">
                <a16:creationId xmlns:a16="http://schemas.microsoft.com/office/drawing/2014/main" id="{3E8D868A-59B2-49CC-AF34-E9DDDA5C88E5}"/>
              </a:ext>
            </a:extLst>
          </p:cNvPr>
          <p:cNvPicPr>
            <a:picLocks noChangeAspect="1"/>
          </p:cNvPicPr>
          <p:nvPr/>
        </p:nvPicPr>
        <p:blipFill>
          <a:blip r:embed="rId2"/>
          <a:stretch>
            <a:fillRect/>
          </a:stretch>
        </p:blipFill>
        <p:spPr>
          <a:xfrm>
            <a:off x="10422340" y="5094026"/>
            <a:ext cx="1765111" cy="1765111"/>
          </a:xfrm>
          <a:prstGeom prst="rect">
            <a:avLst/>
          </a:prstGeom>
        </p:spPr>
      </p:pic>
      <p:sp>
        <p:nvSpPr>
          <p:cNvPr id="10" name="TextBox 9">
            <a:extLst>
              <a:ext uri="{FF2B5EF4-FFF2-40B4-BE49-F238E27FC236}">
                <a16:creationId xmlns:a16="http://schemas.microsoft.com/office/drawing/2014/main" id="{C0D3DC38-FDDF-42B3-9F62-D824C38B5388}"/>
              </a:ext>
            </a:extLst>
          </p:cNvPr>
          <p:cNvSpPr txBox="1"/>
          <p:nvPr/>
        </p:nvSpPr>
        <p:spPr>
          <a:xfrm>
            <a:off x="564642" y="273623"/>
            <a:ext cx="9740646" cy="707886"/>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4000" b="1" dirty="0" smtClean="0">
                <a:solidFill>
                  <a:schemeClr val="bg1"/>
                </a:solidFill>
              </a:rPr>
              <a:t>Scaling of Study Scores</a:t>
            </a:r>
            <a:endParaRPr lang="en-US" sz="4000" b="1" dirty="0">
              <a:solidFill>
                <a:schemeClr val="bg1"/>
              </a:solidFill>
              <a:cs typeface="Calibri"/>
            </a:endParaRPr>
          </a:p>
        </p:txBody>
      </p:sp>
      <p:sp>
        <p:nvSpPr>
          <p:cNvPr id="11" name="TextBox 10">
            <a:extLst>
              <a:ext uri="{FF2B5EF4-FFF2-40B4-BE49-F238E27FC236}">
                <a16:creationId xmlns:a16="http://schemas.microsoft.com/office/drawing/2014/main" id="{C76909B6-D7CF-49A4-9750-E8C6C89BD65B}"/>
              </a:ext>
            </a:extLst>
          </p:cNvPr>
          <p:cNvSpPr txBox="1"/>
          <p:nvPr/>
        </p:nvSpPr>
        <p:spPr>
          <a:xfrm>
            <a:off x="9592235" y="2456330"/>
            <a:ext cx="274320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2000" dirty="0">
                <a:solidFill>
                  <a:schemeClr val="bg1"/>
                </a:solidFill>
                <a:ea typeface="+mn-lt"/>
                <a:cs typeface="+mn-lt"/>
              </a:rPr>
              <a:t>gisbornesc.vic.edu.au</a:t>
            </a:r>
            <a:endParaRPr lang="en-US" sz="2000">
              <a:solidFill>
                <a:schemeClr val="bg1"/>
              </a:solidFill>
              <a:cs typeface="Calibri"/>
            </a:endParaRPr>
          </a:p>
        </p:txBody>
      </p:sp>
      <p:sp>
        <p:nvSpPr>
          <p:cNvPr id="2" name="TextBox 1"/>
          <p:cNvSpPr txBox="1"/>
          <p:nvPr/>
        </p:nvSpPr>
        <p:spPr>
          <a:xfrm>
            <a:off x="630936" y="1444752"/>
            <a:ext cx="8787384" cy="2031325"/>
          </a:xfrm>
          <a:prstGeom prst="rect">
            <a:avLst/>
          </a:prstGeom>
          <a:noFill/>
        </p:spPr>
        <p:txBody>
          <a:bodyPr wrap="square" rtlCol="0">
            <a:spAutoFit/>
          </a:bodyPr>
          <a:lstStyle/>
          <a:p>
            <a:pPr marL="285750" indent="-285750">
              <a:buFont typeface="Arial" panose="020B0604020202020204" pitchFamily="34" charset="0"/>
              <a:buChar char="•"/>
            </a:pPr>
            <a:r>
              <a:rPr lang="en-AU" dirty="0">
                <a:solidFill>
                  <a:schemeClr val="bg1"/>
                </a:solidFill>
              </a:rPr>
              <a:t>Before study scores can be used to calculate an ATAR, they are scaled by VTAC to adjust for the fact that it’s harder to obtain high marks in some studies than others. </a:t>
            </a:r>
          </a:p>
          <a:p>
            <a:pPr marL="285750" indent="-285750">
              <a:buFont typeface="Arial" panose="020B0604020202020204" pitchFamily="34" charset="0"/>
              <a:buChar char="•"/>
            </a:pPr>
            <a:r>
              <a:rPr lang="en-AU" dirty="0">
                <a:solidFill>
                  <a:schemeClr val="bg1"/>
                </a:solidFill>
              </a:rPr>
              <a:t>This reflects the differences in the strength of competition within the students in that subject as compared to other subjects. It is not based how ‘hard’ a subject is perceived to be.</a:t>
            </a:r>
          </a:p>
          <a:p>
            <a:pPr marL="285750" indent="-285750">
              <a:buFont typeface="Arial" panose="020B0604020202020204" pitchFamily="34" charset="0"/>
              <a:buChar char="•"/>
            </a:pPr>
            <a:r>
              <a:rPr lang="en-AU" dirty="0">
                <a:solidFill>
                  <a:schemeClr val="bg1"/>
                </a:solidFill>
              </a:rPr>
              <a:t>Scaled scores are used in the calculation of the ATAR score.</a:t>
            </a:r>
          </a:p>
          <a:p>
            <a:endParaRPr lang="en-AU" b="1" dirty="0"/>
          </a:p>
        </p:txBody>
      </p:sp>
    </p:spTree>
    <p:extLst>
      <p:ext uri="{BB962C8B-B14F-4D97-AF65-F5344CB8AC3E}">
        <p14:creationId xmlns:p14="http://schemas.microsoft.com/office/powerpoint/2010/main" val="891538402"/>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Gisborne PP theme.potx</Template>
  <TotalTime>16116</TotalTime>
  <Words>2234</Words>
  <Application>Microsoft Office PowerPoint</Application>
  <PresentationFormat>Widescreen</PresentationFormat>
  <Paragraphs>390</Paragraphs>
  <Slides>35</Slides>
  <Notes>3</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35</vt:i4>
      </vt:variant>
    </vt:vector>
  </HeadingPairs>
  <TitlesOfParts>
    <vt:vector size="45" baseType="lpstr">
      <vt:lpstr>SimSun</vt:lpstr>
      <vt:lpstr>Arial</vt:lpstr>
      <vt:lpstr>Calibri</vt:lpstr>
      <vt:lpstr>Calibri Light</vt:lpstr>
      <vt:lpstr>Century Gothic</vt:lpstr>
      <vt:lpstr>Lucida Grande</vt:lpstr>
      <vt:lpstr>Times New Roman</vt:lpstr>
      <vt:lpstr>Wingdings</vt:lpstr>
      <vt:lpstr>Office Theme</vt:lpstr>
      <vt:lpstr>Celestial</vt:lpstr>
      <vt:lpstr>PowerPoint Presentation</vt:lpstr>
      <vt:lpstr>PowerPoint Presentation</vt:lpstr>
      <vt:lpstr>PowerPoint Presentation</vt:lpstr>
      <vt:lpstr>PowerPoint Presentation</vt:lpstr>
      <vt:lpstr>Year 12 Results </vt:lpstr>
      <vt:lpstr>2021 ATAR statistics</vt:lpstr>
      <vt:lpstr>PowerPoint Presentation</vt:lpstr>
      <vt:lpstr>PowerPoint Presentation</vt:lpstr>
      <vt:lpstr>PowerPoint Presentation</vt:lpstr>
      <vt:lpstr>PowerPoint Presentation</vt:lpstr>
      <vt:lpstr>PowerPoint Presentation</vt:lpstr>
      <vt:lpstr>SAMPLE ATARS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to survive and thrive in Year 12</vt:lpstr>
      <vt:lpstr>Balance</vt:lpstr>
      <vt:lpstr>My Team</vt:lpstr>
      <vt:lpstr>The Role of Parents in Year 12</vt:lpstr>
      <vt:lpstr>Resources</vt:lpstr>
      <vt:lpstr>Senior Student Agreement Form</vt:lpstr>
      <vt:lpstr>PowerPoint Presentation</vt:lpstr>
      <vt:lpstr>Careers</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Robertson, Andrew A</dc:creator>
  <cp:keywords/>
  <dc:description/>
  <cp:lastModifiedBy>Lauren Anglin</cp:lastModifiedBy>
  <cp:revision>411</cp:revision>
  <cp:lastPrinted>2021-11-12T00:12:45Z</cp:lastPrinted>
  <dcterms:created xsi:type="dcterms:W3CDTF">2017-10-02T21:32:35Z</dcterms:created>
  <dcterms:modified xsi:type="dcterms:W3CDTF">2022-02-16T07:18:52Z</dcterms:modified>
  <cp:category/>
</cp:coreProperties>
</file>